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8607-6A4E-48C2-A336-9B89FE4C5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51A9B-F287-499A-94F6-17973CA64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94421-398F-449B-8AB5-C15CB2DF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132C2-FF28-4850-8143-FF777036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C0D55-DF51-4DB9-BDA8-C1F02D78D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27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028F-F709-434B-ACC0-D46625E4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05C45-6A01-43ED-A462-74569405E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F469E-9B33-4761-8328-29EF99CA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C8A6-BD76-4DF4-98CF-E4B7F82E5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8E4CB-E54B-4EDB-9F21-7A332EFF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01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EBFC1-4C3E-4082-A2B3-40AD7BFC7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03E34-5B00-4342-B8E3-3BD5496A2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71743-16A1-4FD2-A8FC-C925030D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22595-9127-4194-9CB2-10166EF1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8FF5-2E2D-46AF-B012-303FC182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97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2B32-FE04-44E5-AED4-16BFD1492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CBFE2-9EF5-4CA2-8EBE-D8C3D96E0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AA9C9-8D68-4E0A-8FEE-C6412DA1C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E326-C4BF-4FD8-8BF7-1A5B2C53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7752C-2FEF-4AF1-8DAA-2C42755E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80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E1FE-3137-4E19-9431-60C9274D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0D7DB-1AAB-4263-916F-006D95E35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65DB-FB86-4EEE-AAB0-9969B511B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522DA-068D-4DB4-A38F-5F95856F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6D725-BBE5-46B4-ADC3-CEB17281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57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1F2C-2A76-4335-9CCF-D3C7187F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A5598-20BD-4D22-A871-8D808CE2D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DDBFC-29E6-436F-956C-6C7CE48AA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54994-B70E-4A02-8C44-1EF32306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DA1C5-61B3-49A7-9528-D89C7755A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F8335-38B1-4F7A-A9CE-7B737C47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2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A38A-0939-4203-AA6F-E8E1B4F4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E3029-81AE-4B8C-B30F-81E53DC87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FC9E5-310B-4541-870A-0F8644899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FFA8F-E513-4782-9CD2-8CB010CF5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7364B-375E-4EAB-8DC9-3BC84A45B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BB80E5-FF51-4534-964B-58EC9118E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F902C4-32A3-487F-AFDA-43A43D8B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D8D29-5AB3-45FC-BA27-D4516E4F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03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31F4-5914-4DCC-B878-BA6447D12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9A641-16F8-46CB-9191-6DDD0082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7C95C-89ED-4140-B318-718B4C13F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2B6EE-A022-47C5-9643-5F6D5C80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37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D4970-4BA8-4794-9678-5BD6069C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9ADF1E-9394-4CE1-86F0-B56B077C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630BD-52A6-4E3B-A8C3-0A1024DD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55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6988-BB70-40CD-8FC7-956CCEFB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0DD59-B1F0-4AF2-A6AB-04B464851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0239B-465A-416C-82B0-CB0B8E33D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4E893-9026-4904-8297-CB699F83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085C1-7CC1-419C-93AD-8268C732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8DE67-C5EB-49CB-92AA-8A39C192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91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7239C-8454-4C1C-9509-44ECABD78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F68AC-BEA3-4B40-BD28-01ACD4952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87271-D2D9-4CE5-A22C-ECC8E03CC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DB74E-EE17-4A08-8409-666E9797B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9C8CB-64E3-4753-829C-0A24A5EC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8B54C-A655-4431-B668-746DD054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507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262DE-39DB-452D-BA87-1A71A6F2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7E48F-16B5-48E7-9C4C-8DB71609F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55F74-645A-4F6C-8D84-A2501A106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63EC-0C36-40AB-B71A-928A060335DA}" type="datetimeFigureOut">
              <a:rPr lang="tr-TR" smtClean="0"/>
              <a:t>30.04.2019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E1D1B-F336-4E46-9813-D6A68114B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BC6DB-5301-4523-89F6-14E034221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DD35-7538-4FAB-A501-063A46F1BD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27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airstylespress.blogspot.com/2011/07/tree-clip-art-images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2186D-A700-43E8-A606-9B805F125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4385" y="1950499"/>
            <a:ext cx="9144000" cy="99111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GELECEĞİN ENDÜSTRİSİ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CDAB-4FB1-45DB-B474-EE52EAEFF6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dirty="0"/>
              <a:t>İLKEM ÖZAR</a:t>
            </a:r>
          </a:p>
          <a:p>
            <a:r>
              <a:rPr lang="tr-TR" sz="2600" dirty="0"/>
              <a:t>CEO</a:t>
            </a:r>
          </a:p>
          <a:p>
            <a:r>
              <a:rPr lang="tr-TR" dirty="0"/>
              <a:t>MAY SİBER TEKNOLOJİ</a:t>
            </a:r>
          </a:p>
          <a:p>
            <a:r>
              <a:rPr lang="tr-TR" sz="1600" dirty="0"/>
              <a:t>30 NİSAN 2019</a:t>
            </a:r>
          </a:p>
        </p:txBody>
      </p:sp>
    </p:spTree>
    <p:extLst>
      <p:ext uri="{BB962C8B-B14F-4D97-AF65-F5344CB8AC3E}">
        <p14:creationId xmlns:p14="http://schemas.microsoft.com/office/powerpoint/2010/main" val="342210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D031-FD8D-4121-B4C5-CC44D01AF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96" y="201223"/>
            <a:ext cx="10515600" cy="1325563"/>
          </a:xfrm>
        </p:spPr>
        <p:txBody>
          <a:bodyPr/>
          <a:lstStyle/>
          <a:p>
            <a:r>
              <a:rPr lang="tr-TR" dirty="0"/>
              <a:t>Endüstrileşmenin gelişimi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7BD0A-D557-46BC-8F61-608BCCBFA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626" y="1825625"/>
            <a:ext cx="4487174" cy="4351338"/>
          </a:xfrm>
        </p:spPr>
        <p:txBody>
          <a:bodyPr/>
          <a:lstStyle/>
          <a:p>
            <a:r>
              <a:rPr lang="tr-TR" dirty="0"/>
              <a:t>1. Devrim – makinalaşma</a:t>
            </a:r>
          </a:p>
          <a:p>
            <a:r>
              <a:rPr lang="tr-TR" dirty="0"/>
              <a:t>2. Devrim – üretimin yaygınlaşması ve kapasite artışı</a:t>
            </a:r>
          </a:p>
          <a:p>
            <a:r>
              <a:rPr lang="tr-TR" dirty="0"/>
              <a:t>3. Devrim – Otomasyon ve Dijitalleşme</a:t>
            </a:r>
          </a:p>
          <a:p>
            <a:r>
              <a:rPr lang="tr-TR" dirty="0"/>
              <a:t>4. Devrim – yıkıcı mı yoksa yapıcı mı 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B3C8A6-0350-4458-BDDC-9DB16C038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48683"/>
            <a:ext cx="5043488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9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9C6B-AEED-4C5B-834A-B934A5478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235728"/>
            <a:ext cx="10515600" cy="1325563"/>
          </a:xfrm>
        </p:spPr>
        <p:txBody>
          <a:bodyPr/>
          <a:lstStyle/>
          <a:p>
            <a:r>
              <a:rPr lang="tr-TR" dirty="0"/>
              <a:t>4. Endüstri Devrimi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C746D-A9A8-42A0-873E-928149F6A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84" y="2728494"/>
            <a:ext cx="10515600" cy="3108684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Tehdit mi Fırsat mı ?</a:t>
            </a:r>
          </a:p>
          <a:p>
            <a:r>
              <a:rPr lang="tr-TR" dirty="0"/>
              <a:t>Doğu’nun üretimi Batıyı geçmeye başladı !</a:t>
            </a:r>
          </a:p>
          <a:p>
            <a:pPr lvl="1"/>
            <a:r>
              <a:rPr lang="tr-TR" dirty="0"/>
              <a:t>İnovasyon sürelerini kısaltmak ve hızlı yaratmak/üretmek</a:t>
            </a:r>
          </a:p>
          <a:p>
            <a:pPr lvl="1"/>
            <a:r>
              <a:rPr lang="tr-TR" dirty="0"/>
              <a:t>Esnek üretime geçmek, hattı durdurmadan özel üretim yapabilmek</a:t>
            </a:r>
          </a:p>
          <a:p>
            <a:pPr lvl="1"/>
            <a:r>
              <a:rPr lang="tr-TR" dirty="0"/>
              <a:t>Verimlilik – Çin’den ucuz üretebilmek </a:t>
            </a:r>
          </a:p>
          <a:p>
            <a:pPr lvl="2"/>
            <a:r>
              <a:rPr lang="tr-TR" dirty="0"/>
              <a:t>İnsanı (kas gücünü) devreden çıkarınca</a:t>
            </a:r>
          </a:p>
          <a:p>
            <a:pPr lvl="2"/>
            <a:r>
              <a:rPr lang="tr-TR" dirty="0"/>
              <a:t>Hatasız ve ucuz</a:t>
            </a:r>
          </a:p>
          <a:p>
            <a:r>
              <a:rPr lang="tr-TR" dirty="0"/>
              <a:t>2011 Hannover – ilk konuşmalar </a:t>
            </a:r>
          </a:p>
          <a:p>
            <a:r>
              <a:rPr lang="tr-TR" dirty="0"/>
              <a:t>Ekim 2012’de Almanya 20 yıllık plan sundu ve Nisan 2013’de Hannover’da nihai planı açıkladı</a:t>
            </a:r>
          </a:p>
          <a:p>
            <a:pPr marL="457200" lvl="1" indent="0">
              <a:buNone/>
            </a:pPr>
            <a:endParaRPr lang="tr-TR" dirty="0"/>
          </a:p>
          <a:p>
            <a:endParaRPr lang="tr-TR" dirty="0"/>
          </a:p>
          <a:p>
            <a:pPr marL="457200" lvl="1" indent="0">
              <a:buNone/>
            </a:pPr>
            <a:endParaRPr lang="tr-T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6B37AD-70D7-4232-87DA-E8842AC7A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949" y="1402931"/>
            <a:ext cx="5733835" cy="104874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8397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6E23-FDCB-425D-A65F-B98DB8FB7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79" y="153192"/>
            <a:ext cx="10515600" cy="1325563"/>
          </a:xfrm>
        </p:spPr>
        <p:txBody>
          <a:bodyPr/>
          <a:lstStyle/>
          <a:p>
            <a:r>
              <a:rPr lang="tr-TR" dirty="0"/>
              <a:t>Endüstri 4.0 Bileşenleri neler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7A3A4-76D8-4F06-AB97-19867A654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Siber Fiziksel Sistemler</a:t>
            </a:r>
          </a:p>
          <a:p>
            <a:r>
              <a:rPr lang="en-US" dirty="0" err="1"/>
              <a:t>Dik</a:t>
            </a:r>
            <a:r>
              <a:rPr lang="tr-TR" dirty="0"/>
              <a:t>e</a:t>
            </a:r>
            <a:r>
              <a:rPr lang="en-US" dirty="0"/>
              <a:t>y </a:t>
            </a:r>
            <a:r>
              <a:rPr lang="en-US" dirty="0" err="1"/>
              <a:t>ve</a:t>
            </a:r>
            <a:r>
              <a:rPr lang="en-US" dirty="0"/>
              <a:t> horizontal </a:t>
            </a:r>
            <a:r>
              <a:rPr lang="en-US" dirty="0" err="1"/>
              <a:t>entegrasyon</a:t>
            </a:r>
            <a:r>
              <a:rPr lang="en-US" dirty="0"/>
              <a:t> –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bilgi</a:t>
            </a:r>
            <a:endParaRPr lang="tr-TR" dirty="0"/>
          </a:p>
          <a:p>
            <a:r>
              <a:rPr lang="en-US" dirty="0" err="1"/>
              <a:t>Robotlar</a:t>
            </a:r>
            <a:r>
              <a:rPr lang="en-US" dirty="0"/>
              <a:t> – </a:t>
            </a:r>
            <a:r>
              <a:rPr lang="en-US" dirty="0" err="1"/>
              <a:t>kobot</a:t>
            </a:r>
            <a:r>
              <a:rPr lang="tr-TR" dirty="0"/>
              <a:t>lar (</a:t>
            </a:r>
            <a:r>
              <a:rPr lang="en-US" dirty="0" err="1"/>
              <a:t>birbiriyle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insanla</a:t>
            </a:r>
            <a:r>
              <a:rPr lang="en-US" dirty="0"/>
              <a:t> </a:t>
            </a:r>
            <a:r>
              <a:rPr lang="en-US" dirty="0" err="1"/>
              <a:t>konuşan</a:t>
            </a:r>
            <a:r>
              <a:rPr lang="en-US" dirty="0"/>
              <a:t> </a:t>
            </a:r>
            <a:r>
              <a:rPr lang="en-US" dirty="0" err="1"/>
              <a:t>robotlar</a:t>
            </a:r>
            <a:r>
              <a:rPr lang="tr-TR" dirty="0"/>
              <a:t>)</a:t>
            </a:r>
          </a:p>
          <a:p>
            <a:pPr lvl="1"/>
            <a:r>
              <a:rPr lang="tr-TR" dirty="0"/>
              <a:t>Arçelik 20’den fazla, Ford Otosan 40’dan fazla kullanmaya başladı</a:t>
            </a:r>
          </a:p>
          <a:p>
            <a:r>
              <a:rPr lang="tr-TR" dirty="0"/>
              <a:t>Şeylerin interneti – çip takmaya hazır mıyız ? 5 yılı mı var ?</a:t>
            </a:r>
          </a:p>
          <a:p>
            <a:r>
              <a:rPr lang="tr-TR" dirty="0"/>
              <a:t>Büyük Veri ve analizi</a:t>
            </a:r>
          </a:p>
          <a:p>
            <a:r>
              <a:rPr lang="tr-TR" dirty="0"/>
              <a:t>Bulut</a:t>
            </a:r>
          </a:p>
          <a:p>
            <a:r>
              <a:rPr lang="tr-TR" dirty="0"/>
              <a:t>Arttırılmış gerçeklik</a:t>
            </a:r>
          </a:p>
          <a:p>
            <a:r>
              <a:rPr lang="tr-TR" dirty="0"/>
              <a:t>Üç boyutlu yazıcılar</a:t>
            </a:r>
          </a:p>
          <a:p>
            <a:r>
              <a:rPr lang="tr-TR" dirty="0"/>
              <a:t>Siber Güvenlik ***</a:t>
            </a:r>
          </a:p>
        </p:txBody>
      </p:sp>
    </p:spTree>
    <p:extLst>
      <p:ext uri="{BB962C8B-B14F-4D97-AF65-F5344CB8AC3E}">
        <p14:creationId xmlns:p14="http://schemas.microsoft.com/office/powerpoint/2010/main" val="305114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B19EE-443D-4478-8A6A-46D32E529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290" y="1828799"/>
            <a:ext cx="5772509" cy="434816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2020’de 40 milyar cihaz internete bağlı</a:t>
            </a:r>
          </a:p>
          <a:p>
            <a:r>
              <a:rPr lang="tr-TR" dirty="0"/>
              <a:t>Robotlar, genomlar, dijital para</a:t>
            </a:r>
          </a:p>
          <a:p>
            <a:r>
              <a:rPr lang="tr-TR" dirty="0"/>
              <a:t>Veri, veri ve tekrar veri !!!</a:t>
            </a:r>
          </a:p>
          <a:p>
            <a:r>
              <a:rPr lang="tr-TR" dirty="0"/>
              <a:t>Siber Güvenlik – kod savaşları</a:t>
            </a:r>
          </a:p>
          <a:p>
            <a:r>
              <a:rPr lang="tr-TR" dirty="0"/>
              <a:t>Yarının meslek isimlerini bilmiyoruz</a:t>
            </a:r>
          </a:p>
          <a:p>
            <a:r>
              <a:rPr lang="tr-TR" dirty="0"/>
              <a:t>Yaratıcılık ve inovasyon</a:t>
            </a:r>
          </a:p>
          <a:p>
            <a:r>
              <a:rPr lang="tr-TR" dirty="0"/>
              <a:t>Değişen kültür</a:t>
            </a:r>
          </a:p>
          <a:p>
            <a:r>
              <a:rPr lang="tr-TR" dirty="0"/>
              <a:t>Farklı eğitim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3FD0CF-9515-4D60-842B-D3F4DD433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34168">
            <a:off x="2774390" y="3242721"/>
            <a:ext cx="2540258" cy="33314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AF5676-A2DB-4734-A29E-C3B710905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67297">
            <a:off x="3743348" y="1029197"/>
            <a:ext cx="1485900" cy="20669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78EFFB-9B0B-4B54-ACCC-FB73C94AB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27717">
            <a:off x="2140489" y="963684"/>
            <a:ext cx="1384528" cy="20832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211F71-8B34-4C06-9E30-8BB54E46F9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931874">
            <a:off x="461758" y="2665099"/>
            <a:ext cx="2295930" cy="34403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0F2B9A-5238-45E2-AB98-002690F2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90" y="137075"/>
            <a:ext cx="10515600" cy="1066860"/>
          </a:xfrm>
        </p:spPr>
        <p:txBody>
          <a:bodyPr/>
          <a:lstStyle/>
          <a:p>
            <a:r>
              <a:rPr lang="tr-TR" dirty="0"/>
              <a:t>Fütürist’ler ne diyor ?</a:t>
            </a:r>
          </a:p>
        </p:txBody>
      </p:sp>
    </p:spTree>
    <p:extLst>
      <p:ext uri="{BB962C8B-B14F-4D97-AF65-F5344CB8AC3E}">
        <p14:creationId xmlns:p14="http://schemas.microsoft.com/office/powerpoint/2010/main" val="398095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97706-E17F-4FB4-8B11-8F1FA589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54" y="180884"/>
            <a:ext cx="10515600" cy="1325563"/>
          </a:xfrm>
        </p:spPr>
        <p:txBody>
          <a:bodyPr/>
          <a:lstStyle/>
          <a:p>
            <a:r>
              <a:rPr lang="tr-TR" dirty="0"/>
              <a:t>Tehdit mi ? Fırsat mı ? Denge nasıl olacak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0E58-A118-4A06-9917-15A665980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446"/>
            <a:ext cx="6977332" cy="4672411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İşsizlik – Almanya öngörüsü %6 artış (%3 kapasite - %3 yeni meslekler)</a:t>
            </a:r>
          </a:p>
          <a:p>
            <a:pPr lvl="1"/>
            <a:r>
              <a:rPr lang="tr-TR" dirty="0"/>
              <a:t>16 yeni meslek öngörülüyor, bazısının ismini şimdi bilmiyoruz</a:t>
            </a:r>
          </a:p>
          <a:p>
            <a:r>
              <a:rPr lang="tr-TR" dirty="0"/>
              <a:t>Kas gücü değil – Beyin gücü, bilgi gücü</a:t>
            </a:r>
          </a:p>
          <a:p>
            <a:pPr lvl="1"/>
            <a:r>
              <a:rPr lang="tr-TR" dirty="0"/>
              <a:t>Robotlar tek kanal kullanırken, insan onlarca kanalını efektif kullanmalı</a:t>
            </a:r>
          </a:p>
          <a:p>
            <a:r>
              <a:rPr lang="tr-TR" dirty="0"/>
              <a:t>Yaratıcılık – yeni gelenler yıkıcı olabilir ‘disruptive’ </a:t>
            </a:r>
          </a:p>
          <a:p>
            <a:r>
              <a:rPr lang="tr-TR" dirty="0"/>
              <a:t>M</a:t>
            </a:r>
            <a:r>
              <a:rPr lang="en-US" dirty="0" err="1"/>
              <a:t>üşterinin</a:t>
            </a:r>
            <a:r>
              <a:rPr lang="en-US" dirty="0"/>
              <a:t> </a:t>
            </a:r>
            <a:r>
              <a:rPr lang="en-US" dirty="0" err="1"/>
              <a:t>isteğini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karşılayan</a:t>
            </a:r>
            <a:r>
              <a:rPr lang="en-US" dirty="0"/>
              <a:t> </a:t>
            </a:r>
            <a:r>
              <a:rPr lang="tr-TR" dirty="0"/>
              <a:t>kazanacak –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veri analizi</a:t>
            </a:r>
          </a:p>
          <a:p>
            <a:r>
              <a:rPr lang="tr-TR" dirty="0"/>
              <a:t>Exponansiyel büyüme evresi – Hemingway kuralı</a:t>
            </a:r>
          </a:p>
          <a:p>
            <a:pPr lvl="1"/>
            <a:r>
              <a:rPr lang="tr-TR" dirty="0"/>
              <a:t>Önce yavaşca sonra birden bire </a:t>
            </a:r>
          </a:p>
          <a:p>
            <a:pPr lvl="1"/>
            <a:r>
              <a:rPr lang="tr-TR" dirty="0"/>
              <a:t>Doğa Dostu – ‘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Aydınlık gelecek karanlık fabrikalarda</a:t>
            </a:r>
            <a:r>
              <a:rPr lang="tr-TR" dirty="0"/>
              <a:t>’</a:t>
            </a:r>
          </a:p>
          <a:p>
            <a:pPr lvl="1"/>
            <a:r>
              <a:rPr lang="tr-TR" dirty="0"/>
              <a:t>uzaktan tabletlerle yönetim...</a:t>
            </a:r>
          </a:p>
          <a:p>
            <a:r>
              <a:rPr lang="tr-TR" dirty="0"/>
              <a:t>Maker çocuklar - yeni nesil eğitim okulda ve evde</a:t>
            </a:r>
          </a:p>
          <a:p>
            <a:r>
              <a:rPr lang="tr-TR" dirty="0"/>
              <a:t>Sağlıkta çağ atlanacak, ömürler uzayacak</a:t>
            </a:r>
          </a:p>
          <a:p>
            <a:r>
              <a:rPr lang="tr-TR" dirty="0"/>
              <a:t>Finansal işlemler, dijital para, block chain</a:t>
            </a:r>
          </a:p>
          <a:p>
            <a:r>
              <a:rPr lang="tr-TR" dirty="0"/>
              <a:t>İletişim ve sosyal kültür değişimi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BBB8ACF-8235-414E-AE8D-B8061A68D091}"/>
              </a:ext>
            </a:extLst>
          </p:cNvPr>
          <p:cNvSpPr/>
          <p:nvPr/>
        </p:nvSpPr>
        <p:spPr>
          <a:xfrm>
            <a:off x="8833447" y="1337097"/>
            <a:ext cx="2156604" cy="60384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E5292-BD71-4210-8975-CFD1DF24354A}"/>
              </a:ext>
            </a:extLst>
          </p:cNvPr>
          <p:cNvSpPr txBox="1"/>
          <p:nvPr/>
        </p:nvSpPr>
        <p:spPr>
          <a:xfrm>
            <a:off x="8885205" y="1454691"/>
            <a:ext cx="235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Sosyal Medya uzmanı ?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3F54B35C-3C1B-427C-80C2-B5D42243B287}"/>
              </a:ext>
            </a:extLst>
          </p:cNvPr>
          <p:cNvSpPr/>
          <p:nvPr/>
        </p:nvSpPr>
        <p:spPr>
          <a:xfrm>
            <a:off x="7341085" y="2096215"/>
            <a:ext cx="2018581" cy="603849"/>
          </a:xfrm>
          <a:prstGeom prst="pen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CB75D9-50AB-499E-B7DE-300E4B55DD11}"/>
              </a:ext>
            </a:extLst>
          </p:cNvPr>
          <p:cNvSpPr txBox="1"/>
          <p:nvPr/>
        </p:nvSpPr>
        <p:spPr>
          <a:xfrm>
            <a:off x="7470482" y="2242864"/>
            <a:ext cx="17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Basit &amp; Karmaşık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D1DA85D-F247-49BB-A4A5-32C376D4BFBC}"/>
              </a:ext>
            </a:extLst>
          </p:cNvPr>
          <p:cNvSpPr/>
          <p:nvPr/>
        </p:nvSpPr>
        <p:spPr>
          <a:xfrm>
            <a:off x="7687608" y="3012659"/>
            <a:ext cx="2389517" cy="52911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9D56FF-4C85-4D1F-8FD1-9553B6D31BDF}"/>
              </a:ext>
            </a:extLst>
          </p:cNvPr>
          <p:cNvSpPr txBox="1"/>
          <p:nvPr/>
        </p:nvSpPr>
        <p:spPr>
          <a:xfrm>
            <a:off x="7867289" y="3107937"/>
            <a:ext cx="2209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/>
              <a:t>Gradually then suddenly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F468B2-BC99-419E-90F0-08C3423B3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603363" y="3982726"/>
            <a:ext cx="1512605" cy="12615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A7E36B-628D-440F-807E-F3E7EE076665}"/>
              </a:ext>
            </a:extLst>
          </p:cNvPr>
          <p:cNvSpPr txBox="1"/>
          <p:nvPr/>
        </p:nvSpPr>
        <p:spPr>
          <a:xfrm>
            <a:off x="8603363" y="5429351"/>
            <a:ext cx="15126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>
                <a:hlinkClick r:id="rId3" tooltip="http://hairstylespress.blogspot.com/2011/07/tree-clip-art-images.html"/>
              </a:rPr>
              <a:t>This Photo</a:t>
            </a:r>
            <a:r>
              <a:rPr lang="tr-TR" sz="900"/>
              <a:t> by Unknown Author is licensed under </a:t>
            </a:r>
            <a:r>
              <a:rPr lang="tr-TR" sz="900">
                <a:hlinkClick r:id="rId4" tooltip="https://creativecommons.org/licenses/by-sa/3.0/"/>
              </a:rPr>
              <a:t>CC BY-SA</a:t>
            </a:r>
            <a:endParaRPr lang="tr-TR" sz="9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086C89-B81E-410F-BD73-CDCE7139E191}"/>
              </a:ext>
            </a:extLst>
          </p:cNvPr>
          <p:cNvSpPr/>
          <p:nvPr/>
        </p:nvSpPr>
        <p:spPr>
          <a:xfrm>
            <a:off x="8558523" y="5303084"/>
            <a:ext cx="1602283" cy="634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Enerji</a:t>
            </a:r>
          </a:p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0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8B32-701C-429B-8DD3-0F3294B60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42" y="229558"/>
            <a:ext cx="10515600" cy="902958"/>
          </a:xfrm>
        </p:spPr>
        <p:txBody>
          <a:bodyPr/>
          <a:lstStyle/>
          <a:p>
            <a:r>
              <a:rPr lang="tr-TR" dirty="0"/>
              <a:t>Hangi ülkeler kazanacak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3CC1-75FD-4D1F-85AE-B5AEDE48D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63" y="1253331"/>
            <a:ext cx="10515600" cy="5087084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Alec Ross ve diğer fütüristlerin ortak görüşleri</a:t>
            </a:r>
          </a:p>
          <a:p>
            <a:pPr lvl="1"/>
            <a:r>
              <a:rPr lang="tr-TR" dirty="0"/>
              <a:t>Dünya açık ve kapalı diye ayrılacak, kültürü, politikası ve ekonomisi açık ülkeler kazanacak – Kuzey Kore vs İzlanda</a:t>
            </a:r>
          </a:p>
          <a:p>
            <a:pPr lvl="1"/>
            <a:r>
              <a:rPr lang="tr-TR" dirty="0"/>
              <a:t>Kadınların eşitliğini sağlayan ülkeler gelişiyor – Çin vs Japonya</a:t>
            </a:r>
          </a:p>
          <a:p>
            <a:pPr lvl="1"/>
            <a:r>
              <a:rPr lang="tr-TR" dirty="0"/>
              <a:t>Siber güvenlikçiler zengin, genetikçiler trilyoner olacak </a:t>
            </a:r>
          </a:p>
          <a:p>
            <a:pPr lvl="2"/>
            <a:r>
              <a:rPr lang="tr-TR" dirty="0"/>
              <a:t>Sağlık konuları ucuzlayıp ulaşılabilir olacak</a:t>
            </a:r>
          </a:p>
          <a:p>
            <a:pPr lvl="2"/>
            <a:r>
              <a:rPr lang="tr-TR" dirty="0"/>
              <a:t>Kod savaşları – internete bağlı herkes güvenlik açığı</a:t>
            </a:r>
          </a:p>
          <a:p>
            <a:pPr lvl="1"/>
            <a:r>
              <a:rPr lang="tr-TR" dirty="0"/>
              <a:t>Geleceğin yeni meslekleri olacak</a:t>
            </a:r>
          </a:p>
          <a:p>
            <a:r>
              <a:rPr lang="tr-TR" dirty="0"/>
              <a:t>Ufuk Tarhan</a:t>
            </a:r>
          </a:p>
          <a:p>
            <a:pPr lvl="1"/>
            <a:r>
              <a:rPr lang="tr-TR" dirty="0"/>
              <a:t>Üretim ucuzlayacak ve işsizlik maaşı gelecek</a:t>
            </a:r>
          </a:p>
          <a:p>
            <a:pPr lvl="1"/>
            <a:r>
              <a:rPr lang="tr-TR" dirty="0"/>
              <a:t>Eğitim şekli değişmeli</a:t>
            </a:r>
          </a:p>
          <a:p>
            <a:r>
              <a:rPr lang="tr-TR" dirty="0"/>
              <a:t>Gerd Leonard</a:t>
            </a:r>
          </a:p>
          <a:p>
            <a:pPr lvl="1"/>
            <a:r>
              <a:rPr lang="tr-TR" dirty="0"/>
              <a:t>Cognitive data, Yapay Zeka (AI), temiz enerji</a:t>
            </a:r>
          </a:p>
          <a:p>
            <a:pPr lvl="1"/>
            <a:r>
              <a:rPr lang="tr-TR" dirty="0"/>
              <a:t>Exponansiyel değişim, linear düşünceyi terk et</a:t>
            </a:r>
          </a:p>
          <a:p>
            <a:pPr lvl="1"/>
            <a:r>
              <a:rPr lang="tr-TR" dirty="0"/>
              <a:t>Ömürler uzayacak, hastalıkların çaresi bulunacak</a:t>
            </a:r>
          </a:p>
          <a:p>
            <a:pPr lvl="1"/>
            <a:r>
              <a:rPr lang="tr-TR" dirty="0"/>
              <a:t>Parasız dükkanlar</a:t>
            </a:r>
          </a:p>
          <a:p>
            <a:pPr lvl="1"/>
            <a:r>
              <a:rPr lang="tr-TR" dirty="0"/>
              <a:t>3 boyutlu yazıcılar için kendi üretimini yapanlar</a:t>
            </a:r>
          </a:p>
          <a:p>
            <a:pPr lvl="2"/>
            <a:r>
              <a:rPr lang="tr-TR" dirty="0"/>
              <a:t>Herkes girişimci olabilecek</a:t>
            </a:r>
          </a:p>
          <a:p>
            <a:pPr lvl="2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151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8B32-701C-429B-8DD3-0F3294B6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 ülkeler kazanacak ?</a:t>
            </a:r>
            <a:br>
              <a:rPr lang="tr-TR" dirty="0"/>
            </a:br>
            <a:r>
              <a:rPr lang="tr-TR" dirty="0"/>
              <a:t>                  Türkiye nasıl görünüyor?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3CC1-75FD-4D1F-85AE-B5AEDE48D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/>
              <a:t>‘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En güçlü ve zeki değil, en iyi adapte olan yaşar</a:t>
            </a:r>
            <a:r>
              <a:rPr lang="tr-TR" dirty="0"/>
              <a:t>’ </a:t>
            </a:r>
          </a:p>
          <a:p>
            <a:pPr lvl="1"/>
            <a:r>
              <a:rPr lang="tr-TR" dirty="0"/>
              <a:t>Neden toplanıyoruz ? Daha iyi bir dünya ve Türkiye için</a:t>
            </a:r>
          </a:p>
          <a:p>
            <a:pPr lvl="1"/>
            <a:r>
              <a:rPr lang="tr-TR" dirty="0"/>
              <a:t>Komşularımız ve yakın coğrafyamızdaki en güçlü konum, en çok hoca, en çok üniversite, en çok kaynak, en profesyonel iş dünyası</a:t>
            </a:r>
          </a:p>
          <a:p>
            <a:pPr lvl="1"/>
            <a:r>
              <a:rPr lang="tr-TR" dirty="0"/>
              <a:t>Üretim ve geliştirme merkezi olma şansı var</a:t>
            </a:r>
          </a:p>
          <a:p>
            <a:pPr lvl="1"/>
            <a:r>
              <a:rPr lang="tr-TR" dirty="0"/>
              <a:t>Yeni nesil gençlerin, yeni ihtiyaçlara göre eğitimi</a:t>
            </a:r>
          </a:p>
          <a:p>
            <a:pPr lvl="1"/>
            <a:r>
              <a:rPr lang="tr-TR" dirty="0"/>
              <a:t>Endüstri 4.0 platformu planlar üzerinde çalışıyor</a:t>
            </a:r>
          </a:p>
          <a:p>
            <a:pPr lvl="1"/>
            <a:r>
              <a:rPr lang="tr-TR" dirty="0"/>
              <a:t>İş dünyamız ve fabrikalar başladı</a:t>
            </a:r>
          </a:p>
          <a:p>
            <a:pPr lvl="2"/>
            <a:r>
              <a:rPr lang="tr-TR" dirty="0"/>
              <a:t>Arçelik &amp; Ford Otosan</a:t>
            </a:r>
          </a:p>
          <a:p>
            <a:pPr lvl="1"/>
            <a:r>
              <a:rPr lang="tr-TR" dirty="0"/>
              <a:t>Doğru alanlara endüstrilere yönelmek gerek</a:t>
            </a:r>
          </a:p>
          <a:p>
            <a:pPr lvl="1"/>
            <a:r>
              <a:rPr lang="tr-TR" dirty="0"/>
              <a:t>Hazırlanmamız lazım...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1681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557</Words>
  <Application>Microsoft Office PowerPoint</Application>
  <PresentationFormat>Geniş ekran</PresentationFormat>
  <Paragraphs>90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GELECEĞİN ENDÜSTRİSİ</vt:lpstr>
      <vt:lpstr>Endüstrileşmenin gelişimi</vt:lpstr>
      <vt:lpstr>4. Endüstri Devrimi</vt:lpstr>
      <vt:lpstr>Endüstri 4.0 Bileşenleri neler ?</vt:lpstr>
      <vt:lpstr>Fütürist’ler ne diyor ?</vt:lpstr>
      <vt:lpstr>Tehdit mi ? Fırsat mı ? Denge nasıl olacak ?</vt:lpstr>
      <vt:lpstr>Hangi ülkeler kazanacak ?</vt:lpstr>
      <vt:lpstr>Hangi ülkeler kazanacak ?                   Türkiye nasıl görünüyor?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ilkem</dc:creator>
  <cp:lastModifiedBy>Pixel</cp:lastModifiedBy>
  <cp:revision>14</cp:revision>
  <dcterms:created xsi:type="dcterms:W3CDTF">2019-04-29T19:47:16Z</dcterms:created>
  <dcterms:modified xsi:type="dcterms:W3CDTF">2019-04-30T07:45:25Z</dcterms:modified>
</cp:coreProperties>
</file>