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61" r:id="rId4"/>
    <p:sldId id="260" r:id="rId5"/>
    <p:sldId id="279" r:id="rId6"/>
    <p:sldId id="272" r:id="rId7"/>
    <p:sldId id="276" r:id="rId8"/>
    <p:sldId id="270" r:id="rId9"/>
    <p:sldId id="273" r:id="rId10"/>
    <p:sldId id="277" r:id="rId11"/>
    <p:sldId id="278" r:id="rId1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B401"/>
    <a:srgbClr val="D7F3FF"/>
    <a:srgbClr val="FFF773"/>
    <a:srgbClr val="D1831D"/>
    <a:srgbClr val="28C4FF"/>
    <a:srgbClr val="FFA43B"/>
    <a:srgbClr val="06CED3"/>
    <a:srgbClr val="757EE9"/>
    <a:srgbClr val="7A9BA0"/>
    <a:srgbClr val="2F3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 autoAdjust="0"/>
    <p:restoredTop sz="94309" autoAdjust="0"/>
  </p:normalViewPr>
  <p:slideViewPr>
    <p:cSldViewPr>
      <p:cViewPr>
        <p:scale>
          <a:sx n="110" d="100"/>
          <a:sy n="110" d="100"/>
        </p:scale>
        <p:origin x="2152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6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C6095E00-AE0A-224B-85E4-4CE44CAC1EE4}" type="datetime1">
              <a:rPr lang="en-US" smtClean="0"/>
              <a:t>4/28/19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5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16166539-EF2E-5D46-B2CA-01E3D9B96502}" type="datetime1">
              <a:rPr lang="en-US" smtClean="0"/>
              <a:t>4/28/19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4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2819400"/>
            <a:ext cx="9144000" cy="1828800"/>
          </a:xfrm>
          <a:prstGeom prst="rect">
            <a:avLst/>
          </a:prstGeom>
          <a:solidFill>
            <a:srgbClr val="FFA43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3048000"/>
            <a:ext cx="7239000" cy="13716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1" i="1" cap="all" spc="150" baseline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021080" cy="304800"/>
          </a:xfrm>
          <a:prstGeom prst="rect">
            <a:avLst/>
          </a:prstGeom>
        </p:spPr>
        <p:txBody>
          <a:bodyPr anchor="ctr"/>
          <a:lstStyle>
            <a:lvl1pPr>
              <a:defRPr b="1">
                <a:latin typeface="Arial Narrow"/>
                <a:cs typeface="Arial Narrow"/>
              </a:defRPr>
            </a:lvl1pPr>
            <a:extLst/>
          </a:lstStyle>
          <a:p>
            <a:pPr algn="r"/>
            <a:r>
              <a:rPr lang="en-US" sz="1000" smtClean="0"/>
              <a:t>Page: </a:t>
            </a:r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5562600"/>
            <a:ext cx="1562100" cy="2413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28600" y="6477000"/>
            <a:ext cx="8305800" cy="0"/>
          </a:xfrm>
          <a:prstGeom prst="line">
            <a:avLst/>
          </a:prstGeom>
          <a:ln>
            <a:solidFill>
              <a:srgbClr val="FFA4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228600" y="579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b="1" i="1" smtClean="0"/>
          </a:p>
          <a:p>
            <a:r>
              <a:rPr lang="en-US" sz="800" b="1" i="1" smtClean="0"/>
              <a:t>M : +90 555 371 0706</a:t>
            </a:r>
          </a:p>
          <a:p>
            <a:r>
              <a:rPr lang="en-US" sz="800" b="1" i="1" err="1" smtClean="0"/>
              <a:t>mgozalan@gconsulting.com.tr</a:t>
            </a:r>
            <a:endParaRPr lang="en-US" sz="800" b="1" i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6553200" y="457200"/>
            <a:ext cx="4572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>
          <a:xfrm>
            <a:off x="7772400" y="64770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F8FCE013-815D-6E42-9F58-018B95DB0AEA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>
          <a:xfrm>
            <a:off x="6705600" y="6477000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>
          <a:xfrm>
            <a:off x="2057400" y="6400800"/>
            <a:ext cx="2057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553200" y="457200"/>
            <a:ext cx="4572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7772400" y="64770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5961D3E5-741A-1D46-AFC0-038F20B14781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>
          <a:xfrm>
            <a:off x="6705600" y="6477000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>
          <a:xfrm>
            <a:off x="2057400" y="6400800"/>
            <a:ext cx="2057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6553200" y="457200"/>
            <a:ext cx="4572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7772400" y="64770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695015DC-3EF5-0A41-BA79-5FCF2A0EB409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>
          <a:xfrm>
            <a:off x="6705600" y="6477000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2057400" y="6400800"/>
            <a:ext cx="2057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6553200" y="457200"/>
            <a:ext cx="4572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>
          <a:xfrm>
            <a:off x="7772400" y="64770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B8DDD688-1A81-EB4E-A9E4-73FF3C3EDB10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>
          <a:xfrm>
            <a:off x="6705600" y="6477000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>
          <a:xfrm>
            <a:off x="2057400" y="6400800"/>
            <a:ext cx="2057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6553200" y="457200"/>
            <a:ext cx="4572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>
          <a:xfrm>
            <a:off x="7772400" y="64770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9E87013-BBB0-7540-B6C3-8B0A8E70C976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>
          <a:xfrm>
            <a:off x="6705600" y="6477000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>
          <a:xfrm>
            <a:off x="2057400" y="6400800"/>
            <a:ext cx="2057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6553200" y="457200"/>
            <a:ext cx="4572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smtClean="0"/>
              <a:t>Company</a:t>
            </a:r>
            <a:r>
              <a:rPr lang="en-US" baseline="0" smtClean="0"/>
              <a:t> Logo</a:t>
            </a:r>
            <a:endParaRPr lang="en-US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smtClean="0"/>
              <a:t>Company</a:t>
            </a:r>
            <a:r>
              <a:rPr lang="en-US" baseline="0" smtClean="0"/>
              <a:t> Logo</a:t>
            </a:r>
            <a:endParaRPr lang="en-US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smtClean="0"/>
              <a:t>Company</a:t>
            </a:r>
            <a:r>
              <a:rPr lang="en-US" baseline="0" smtClean="0"/>
              <a:t> Logo</a:t>
            </a:r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smtClean="0"/>
              <a:t>Company</a:t>
            </a:r>
            <a:r>
              <a:rPr lang="en-US" baseline="0" smtClean="0"/>
              <a:t> Logo</a:t>
            </a:r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smtClean="0"/>
              <a:t>Company</a:t>
            </a:r>
            <a:r>
              <a:rPr lang="en-US" baseline="0" smtClean="0"/>
              <a:t> Logo</a:t>
            </a:r>
            <a:endParaRPr lang="en-US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smtClean="0"/>
              <a:t>Company</a:t>
            </a:r>
            <a:r>
              <a:rPr lang="en-US" baseline="0" smtClean="0"/>
              <a:t> Logo</a:t>
            </a:r>
            <a:endParaRPr lang="en-US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>
          <a:xfrm>
            <a:off x="7772400" y="64770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B6BB299A-0DD8-434D-A6EC-CAF181968C1F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>
          <a:xfrm>
            <a:off x="6705600" y="6477000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>
          <a:xfrm>
            <a:off x="2057400" y="6400800"/>
            <a:ext cx="2057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381000"/>
            <a:ext cx="3962400" cy="6096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 i="1"/>
            </a:lvl4pPr>
            <a:lvl5pPr>
              <a:defRPr sz="1200" i="1"/>
            </a:lvl5pPr>
            <a:extLst/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9600" y="381000"/>
            <a:ext cx="4191000" cy="6096000"/>
          </a:xfrm>
        </p:spPr>
        <p:txBody>
          <a:bodyPr vert="horz">
            <a:normAutofit/>
          </a:bodyPr>
          <a:lstStyle>
            <a:lvl1pPr>
              <a:defRPr lang="tr-TR" sz="1600" dirty="0" smtClean="0"/>
            </a:lvl1pPr>
            <a:lvl2pPr>
              <a:defRPr lang="tr-TR" sz="1400" dirty="0" smtClean="0"/>
            </a:lvl2pPr>
            <a:lvl3pPr>
              <a:defRPr lang="tr-TR" sz="1200" dirty="0" smtClean="0"/>
            </a:lvl3pPr>
            <a:lvl4pPr>
              <a:defRPr lang="tr-TR" sz="1200" i="1" dirty="0" smtClean="0"/>
            </a:lvl4pPr>
            <a:lvl5pPr>
              <a:defRPr lang="en-US" sz="1200" i="1" dirty="0"/>
            </a:lvl5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11" name="Rectangle 15"/>
          <p:cNvSpPr>
            <a:spLocks noGrp="1"/>
          </p:cNvSpPr>
          <p:nvPr>
            <p:ph type="sldNum" sz="quarter" idx="11"/>
          </p:nvPr>
        </p:nvSpPr>
        <p:spPr>
          <a:xfrm>
            <a:off x="7467600" y="6553200"/>
            <a:ext cx="1021080" cy="304800"/>
          </a:xfrm>
          <a:prstGeom prst="rect">
            <a:avLst/>
          </a:prstGeom>
        </p:spPr>
        <p:txBody>
          <a:bodyPr anchor="ctr"/>
          <a:lstStyle>
            <a:lvl1pPr>
              <a:defRPr b="1">
                <a:latin typeface="Arial Narrow"/>
                <a:cs typeface="Arial Narrow"/>
              </a:defRPr>
            </a:lvl1pPr>
            <a:extLst/>
          </a:lstStyle>
          <a:p>
            <a:pPr algn="r"/>
            <a:r>
              <a:rPr lang="en-US" sz="1000" smtClean="0"/>
              <a:t>Page: </a:t>
            </a:r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Title Placeholder 14"/>
          <p:cNvSpPr>
            <a:spLocks noGrp="1"/>
          </p:cNvSpPr>
          <p:nvPr>
            <p:ph type="title"/>
          </p:nvPr>
        </p:nvSpPr>
        <p:spPr>
          <a:xfrm rot="5400000">
            <a:off x="5486400" y="3200400"/>
            <a:ext cx="6858000" cy="457200"/>
          </a:xfrm>
          <a:prstGeom prst="rect">
            <a:avLst/>
          </a:prstGeom>
          <a:solidFill>
            <a:srgbClr val="FFA43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5"/>
          <p:cNvSpPr>
            <a:spLocks noGrp="1"/>
          </p:cNvSpPr>
          <p:nvPr>
            <p:ph type="sldNum" sz="quarter" idx="11"/>
          </p:nvPr>
        </p:nvSpPr>
        <p:spPr>
          <a:xfrm>
            <a:off x="7467600" y="6553200"/>
            <a:ext cx="1021080" cy="304800"/>
          </a:xfrm>
          <a:prstGeom prst="rect">
            <a:avLst/>
          </a:prstGeom>
        </p:spPr>
        <p:txBody>
          <a:bodyPr anchor="ctr"/>
          <a:lstStyle>
            <a:lvl1pPr>
              <a:defRPr b="1">
                <a:latin typeface="Arial Narrow"/>
                <a:cs typeface="Arial Narrow"/>
              </a:defRPr>
            </a:lvl1pPr>
            <a:extLst/>
          </a:lstStyle>
          <a:p>
            <a:pPr algn="r"/>
            <a:r>
              <a:rPr lang="en-US" sz="1000" smtClean="0"/>
              <a:t>Page: </a:t>
            </a:r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6"/>
          <p:cNvSpPr>
            <a:spLocks noGrp="1"/>
          </p:cNvSpPr>
          <p:nvPr>
            <p:ph type="ftr" sz="quarter" idx="12"/>
          </p:nvPr>
        </p:nvSpPr>
        <p:spPr>
          <a:xfrm>
            <a:off x="2438400" y="6553200"/>
            <a:ext cx="3200400" cy="304800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Arial Narrow"/>
                <a:cs typeface="Arial Narrow"/>
              </a:defRPr>
            </a:lvl1pPr>
            <a:extLst/>
          </a:lstStyle>
          <a:p>
            <a:r>
              <a:rPr lang="en-US" smtClean="0"/>
              <a:t>Private &amp; Confidential  Discussion Purposes Only</a:t>
            </a:r>
          </a:p>
          <a:p>
            <a:endParaRPr lang="en-US"/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0"/>
          </p:nvPr>
        </p:nvSpPr>
        <p:spPr>
          <a:xfrm>
            <a:off x="5791200" y="65532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000" b="0" i="0">
                <a:solidFill>
                  <a:srgbClr val="A0A0A0"/>
                </a:solidFill>
                <a:latin typeface="Arial Narrow Bold"/>
                <a:cs typeface="Arial Narrow Bold"/>
              </a:defRPr>
            </a:lvl1pPr>
            <a:extLst/>
          </a:lstStyle>
          <a:p>
            <a:fld id="{9E5B2C46-78EF-2248-9AF4-CA9E4D3BB862}" type="datetime2">
              <a:rPr lang="en-US" smtClean="0"/>
              <a:pPr/>
              <a:t>Sunday, April 28, 2019</a:t>
            </a:fld>
            <a:endParaRPr lang="en-US"/>
          </a:p>
        </p:txBody>
      </p:sp>
      <p:sp>
        <p:nvSpPr>
          <p:cNvPr id="14" name="Title Placeholder 14"/>
          <p:cNvSpPr>
            <a:spLocks noGrp="1"/>
          </p:cNvSpPr>
          <p:nvPr>
            <p:ph type="title"/>
          </p:nvPr>
        </p:nvSpPr>
        <p:spPr>
          <a:xfrm rot="5400000">
            <a:off x="5486400" y="3200400"/>
            <a:ext cx="6858000" cy="457200"/>
          </a:xfrm>
          <a:prstGeom prst="rect">
            <a:avLst/>
          </a:prstGeom>
          <a:solidFill>
            <a:srgbClr val="FFA43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15" name="Rectangle 3"/>
          <p:cNvSpPr>
            <a:spLocks noGrp="1"/>
          </p:cNvSpPr>
          <p:nvPr>
            <p:ph idx="1"/>
          </p:nvPr>
        </p:nvSpPr>
        <p:spPr>
          <a:xfrm>
            <a:off x="304800" y="381000"/>
            <a:ext cx="8305800" cy="60960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400" b="1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extLst/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C7CB7128-C84F-584F-81E2-2D1F9912B0A8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6553200" y="457200"/>
            <a:ext cx="4572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7772400" y="64770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873CE6DD-FFEF-E143-ADD0-1066B514CB70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>
          <a:xfrm>
            <a:off x="6705600" y="6477000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>
          <a:xfrm>
            <a:off x="2057400" y="6400800"/>
            <a:ext cx="2057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6553200" y="457200"/>
            <a:ext cx="4572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>
          <a:xfrm>
            <a:off x="7772400" y="64770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B443437A-3A2D-C048-A357-5134809FEC28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6705600" y="6477000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>
          <a:xfrm>
            <a:off x="2057400" y="6400800"/>
            <a:ext cx="2057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6553200" y="457200"/>
            <a:ext cx="4572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>
          <a:xfrm>
            <a:off x="7772400" y="64770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0B9041FA-3737-6E4E-B22C-8270E8E2943D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>
          <a:xfrm>
            <a:off x="6705600" y="6477000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>
          <a:xfrm>
            <a:off x="2057400" y="6400800"/>
            <a:ext cx="2057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6553200" y="457200"/>
            <a:ext cx="4572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>
          <a:xfrm>
            <a:off x="7772400" y="64770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F7B8BAD-AA75-E640-807E-B3788DB6FDCC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>
          <a:xfrm>
            <a:off x="6705600" y="6477000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>
          <a:xfrm>
            <a:off x="2057400" y="6400800"/>
            <a:ext cx="2057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6553200" y="457200"/>
            <a:ext cx="4572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>
          <a:xfrm>
            <a:off x="7772400" y="64770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A7F794B3-726D-C74E-BA18-156A37BC0082}" type="datetime2">
              <a:rPr lang="en-US" smtClean="0"/>
              <a:t>Sunday, April 28, 2019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>
          <a:xfrm>
            <a:off x="6705600" y="6477000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>
          <a:xfrm>
            <a:off x="2057400" y="6400800"/>
            <a:ext cx="2057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305800" cy="6096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4800" y="6540500"/>
            <a:ext cx="1562100" cy="2413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04800" y="6553200"/>
            <a:ext cx="8305800" cy="0"/>
          </a:xfrm>
          <a:prstGeom prst="line">
            <a:avLst/>
          </a:prstGeom>
          <a:ln>
            <a:solidFill>
              <a:srgbClr val="FFA4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 rot="5400000">
            <a:off x="5486400" y="3200400"/>
            <a:ext cx="6858000" cy="457200"/>
          </a:xfrm>
          <a:prstGeom prst="rect">
            <a:avLst/>
          </a:prstGeom>
          <a:solidFill>
            <a:srgbClr val="FFA43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2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63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hf hdr="0"/>
  <p:txStyles>
    <p:titleStyle>
      <a:lvl1pPr algn="l" rtl="0" eaLnBrk="1" latinLnBrk="0" hangingPunct="1">
        <a:spcBef>
          <a:spcPct val="0"/>
        </a:spcBef>
        <a:buNone/>
        <a:defRPr sz="2400" b="0" i="0" cap="small" spc="0" baseline="0">
          <a:solidFill>
            <a:schemeClr val="bg1"/>
          </a:solidFill>
          <a:latin typeface="Arial Narrow Bold Italic"/>
          <a:ea typeface="+mj-ea"/>
          <a:cs typeface="Arial Narrow Bold Italic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lang="tr-TR" sz="1400" b="1" dirty="0" smtClean="0">
          <a:solidFill>
            <a:schemeClr val="tx1"/>
          </a:solidFill>
          <a:latin typeface="Arial Narrow"/>
          <a:ea typeface="+mn-ea"/>
          <a:cs typeface="Arial Narrow"/>
        </a:defRPr>
      </a:lvl1pPr>
      <a:lvl2pPr marL="457200" indent="0" algn="l" rtl="0" eaLnBrk="1" latinLnBrk="0" hangingPunct="1">
        <a:spcBef>
          <a:spcPct val="20000"/>
        </a:spcBef>
        <a:buFontTx/>
        <a:buNone/>
        <a:defRPr lang="tr-TR" sz="1200" b="0" dirty="0" smtClean="0">
          <a:solidFill>
            <a:schemeClr val="tx1"/>
          </a:solidFill>
          <a:latin typeface="Arial Narrow"/>
          <a:ea typeface="+mn-ea"/>
          <a:cs typeface="Arial Narrow"/>
        </a:defRPr>
      </a:lvl2pPr>
      <a:lvl3pPr marL="914400" indent="0" algn="l" rtl="0" eaLnBrk="1" latinLnBrk="0" hangingPunct="1">
        <a:spcBef>
          <a:spcPct val="20000"/>
        </a:spcBef>
        <a:buFontTx/>
        <a:buNone/>
        <a:defRPr lang="tr-TR" sz="1000" b="0" dirty="0" smtClean="0">
          <a:solidFill>
            <a:schemeClr val="tx1"/>
          </a:solidFill>
          <a:latin typeface="Arial Narrow"/>
          <a:ea typeface="+mn-ea"/>
          <a:cs typeface="Arial Narrow"/>
        </a:defRPr>
      </a:lvl3pPr>
      <a:lvl4pPr marL="1371600" indent="0" algn="l" rtl="0" eaLnBrk="1" latinLnBrk="0" hangingPunct="1">
        <a:spcBef>
          <a:spcPct val="20000"/>
        </a:spcBef>
        <a:buFontTx/>
        <a:buNone/>
        <a:defRPr lang="tr-TR" sz="800" b="0" dirty="0" smtClean="0">
          <a:solidFill>
            <a:schemeClr val="tx1"/>
          </a:solidFill>
          <a:latin typeface="Arial Narrow"/>
          <a:ea typeface="+mn-ea"/>
          <a:cs typeface="Arial Narrow"/>
        </a:defRPr>
      </a:lvl4pPr>
      <a:lvl5pPr marL="1828800" indent="0" algn="l" rtl="0" eaLnBrk="1" latinLnBrk="0" hangingPunct="1">
        <a:spcBef>
          <a:spcPct val="20000"/>
        </a:spcBef>
        <a:buFontTx/>
        <a:buNone/>
        <a:defRPr lang="en-US" sz="800" b="0" dirty="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MEASURING AND FUNDING THE INNOVATIVE CAPACITY.</a:t>
            </a:r>
          </a:p>
          <a:p>
            <a:endParaRPr lang="en-US" b="1" dirty="0"/>
          </a:p>
          <a:p>
            <a:r>
              <a:rPr lang="en-US" sz="1600" b="1" i="1" dirty="0" smtClean="0"/>
              <a:t>FORUM ISTANBUL 2019</a:t>
            </a:r>
          </a:p>
          <a:p>
            <a:r>
              <a:rPr lang="en-US" sz="1600" b="1" i="1" dirty="0" smtClean="0"/>
              <a:t>Mustafa Gözalan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6494" y="100430"/>
            <a:ext cx="3884506" cy="60553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z="1000" dirty="0" smtClean="0"/>
              <a:t>Page: </a:t>
            </a:r>
            <a:fld id="{256D3EEF-DE4E-429D-8EC4-DDC531AFF587}" type="slidenum">
              <a:rPr lang="en-US" sz="1000" smtClean="0"/>
              <a:pPr algn="r"/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MISSING IN THIS GLOBAL GAME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2099" y="990599"/>
            <a:ext cx="3073101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SPAC</a:t>
            </a:r>
          </a:p>
          <a:p>
            <a:r>
              <a:rPr lang="en-US" sz="1100" i="1" dirty="0" smtClean="0"/>
              <a:t>Special Purpose Acquisition Company</a:t>
            </a:r>
            <a:endParaRPr lang="en-US" sz="11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1070" y="268674"/>
            <a:ext cx="4077610" cy="2400657"/>
          </a:xfrm>
          <a:prstGeom prst="rect">
            <a:avLst/>
          </a:prstGeom>
          <a:solidFill>
            <a:srgbClr val="D7F3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TO SPARK THE PLUG !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Public Private Participation.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Tax and other incentives.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Less and Friendly Regulation.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Avoid the Proxies and aggressively support the disruption.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Advance Purchase Commitments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TVF is the right place to start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099" y="1600200"/>
            <a:ext cx="3073101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BDC</a:t>
            </a:r>
          </a:p>
          <a:p>
            <a:r>
              <a:rPr lang="en-US" sz="1100" i="1" dirty="0" smtClean="0"/>
              <a:t>Business Development Company</a:t>
            </a:r>
            <a:endParaRPr lang="en-US" sz="11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2099" y="2209800"/>
            <a:ext cx="3073101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Diaspora Bonds</a:t>
            </a:r>
          </a:p>
          <a:p>
            <a:r>
              <a:rPr lang="en-US" sz="1100" i="1" dirty="0"/>
              <a:t>Sovereign Micro Funding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2099" y="2819400"/>
            <a:ext cx="3073101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Junk Bonds</a:t>
            </a:r>
          </a:p>
          <a:p>
            <a:r>
              <a:rPr lang="en-US" sz="1100" i="1" dirty="0" smtClean="0"/>
              <a:t>Student Loan Market / Securitization</a:t>
            </a:r>
            <a:endParaRPr lang="en-US" sz="11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2099" y="3429000"/>
            <a:ext cx="3073101" cy="5386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Crowd/Micro Financing</a:t>
            </a:r>
            <a:endParaRPr lang="en-US" b="1" dirty="0"/>
          </a:p>
          <a:p>
            <a:r>
              <a:rPr lang="en-US" sz="1100" i="1" dirty="0" smtClean="0"/>
              <a:t>Cooperative Banking</a:t>
            </a:r>
            <a:endParaRPr lang="en-US" sz="11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2099" y="4038600"/>
            <a:ext cx="3073101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Islamic Financial Tools</a:t>
            </a:r>
          </a:p>
          <a:p>
            <a:r>
              <a:rPr lang="en-US" sz="1100" i="1" dirty="0" smtClean="0"/>
              <a:t>Takaful, </a:t>
            </a:r>
            <a:r>
              <a:rPr lang="en-US" sz="1100" i="1" dirty="0" err="1" smtClean="0"/>
              <a:t>Retakaful</a:t>
            </a:r>
            <a:r>
              <a:rPr lang="en-US" sz="1100" i="1" dirty="0" smtClean="0"/>
              <a:t>, </a:t>
            </a:r>
            <a:r>
              <a:rPr lang="en-US" sz="1100" i="1" dirty="0" err="1" smtClean="0"/>
              <a:t>Sukuk</a:t>
            </a:r>
            <a:r>
              <a:rPr lang="en-US" sz="1100" i="1" dirty="0" smtClean="0"/>
              <a:t>, Stocks</a:t>
            </a:r>
            <a:endParaRPr lang="en-US" sz="11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2893635"/>
            <a:ext cx="4069080" cy="3354765"/>
          </a:xfrm>
          <a:prstGeom prst="rect">
            <a:avLst/>
          </a:prstGeom>
          <a:solidFill>
            <a:srgbClr val="D7F3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NEED FOR ENABLING PLATFORMS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Enabling Environment ( Simple entry / simple Exit / high Liquidity / tax friendly..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SAFE :</a:t>
            </a:r>
            <a:r>
              <a:rPr lang="en-US" dirty="0" smtClean="0"/>
              <a:t> Simple Agreement for Future Equity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TOKENIZATION:</a:t>
            </a:r>
            <a:r>
              <a:rPr lang="en-US" sz="2400" dirty="0" smtClean="0"/>
              <a:t>  </a:t>
            </a:r>
            <a:r>
              <a:rPr lang="en-US" dirty="0" smtClean="0"/>
              <a:t>Emerging securitization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32099" y="4648200"/>
            <a:ext cx="3073101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Super Nova Companies</a:t>
            </a:r>
          </a:p>
          <a:p>
            <a:r>
              <a:rPr lang="en-US" sz="1100" i="1" dirty="0"/>
              <a:t>High Multiplier </a:t>
            </a:r>
            <a:r>
              <a:rPr lang="en-US" sz="1100" i="1" dirty="0" smtClean="0"/>
              <a:t>Co.</a:t>
            </a:r>
            <a:endParaRPr lang="en-US" sz="11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0850" y="209490"/>
            <a:ext cx="3282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Dead End </a:t>
            </a:r>
            <a:r>
              <a:rPr lang="en-US" sz="2000" b="1" dirty="0" smtClean="0"/>
              <a:t>in our Eye Sight..!!!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2099" y="5257800"/>
            <a:ext cx="3073101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Market Inefficiencies</a:t>
            </a:r>
            <a:endParaRPr lang="en-US" b="1" dirty="0"/>
          </a:p>
          <a:p>
            <a:r>
              <a:rPr lang="en-US" sz="1100" i="1" dirty="0" smtClean="0"/>
              <a:t>Waste Management, Payment Processing, SCM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0523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5791200" y="6477000"/>
            <a:ext cx="1600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THANK YOU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59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143000" y="304800"/>
            <a:ext cx="43434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several reputable organizations conducting, reviewing and compiling innovation indexes around the world. </a:t>
            </a:r>
          </a:p>
          <a:p>
            <a:endParaRPr lang="en-US" dirty="0"/>
          </a:p>
          <a:p>
            <a:r>
              <a:rPr lang="en-US" dirty="0" smtClean="0"/>
              <a:t>None of these studies are free from errors but may represent a source of ‘benchmark’ for Turkey’s performance with an analytical guidance.</a:t>
            </a:r>
          </a:p>
          <a:p>
            <a:endParaRPr lang="en-US" dirty="0"/>
          </a:p>
          <a:p>
            <a:r>
              <a:rPr lang="en-US" dirty="0" smtClean="0"/>
              <a:t>The most commonly used studies are;</a:t>
            </a:r>
            <a:endParaRPr lang="en-US" dirty="0"/>
          </a:p>
          <a:p>
            <a:pPr lvl="1"/>
            <a:r>
              <a:rPr lang="en-US" dirty="0" smtClean="0"/>
              <a:t>IMD – World Competitiveness Yearbook</a:t>
            </a:r>
          </a:p>
          <a:p>
            <a:pPr lvl="1"/>
            <a:r>
              <a:rPr lang="en-US" dirty="0" smtClean="0"/>
              <a:t>WEF- The Global Competitiveness Report</a:t>
            </a:r>
          </a:p>
          <a:p>
            <a:pPr lvl="1"/>
            <a:r>
              <a:rPr lang="en-US" dirty="0" smtClean="0"/>
              <a:t>EU- European Innovation Index</a:t>
            </a:r>
          </a:p>
          <a:p>
            <a:pPr lvl="1"/>
            <a:r>
              <a:rPr lang="en-US" sz="1800" dirty="0" smtClean="0"/>
              <a:t>INSEAD – Global Innovation Index</a:t>
            </a:r>
          </a:p>
          <a:p>
            <a:endParaRPr lang="en-US" dirty="0" smtClean="0"/>
          </a:p>
          <a:p>
            <a:r>
              <a:rPr lang="en-US" dirty="0" smtClean="0"/>
              <a:t>Although the objectivity might be a critic, the compilations of  </a:t>
            </a:r>
            <a:r>
              <a:rPr lang="en-US" sz="2000" dirty="0" smtClean="0"/>
              <a:t>Composite Science and Technology Innovation Index of KISTEP</a:t>
            </a:r>
            <a:r>
              <a:rPr lang="en-US" dirty="0" smtClean="0"/>
              <a:t>, (Korea Institute of S&amp;T Evaluation and Planning) is also a must-read analysis of a country’s position in the global innovation competitive landscape.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z="1000" dirty="0" smtClean="0"/>
              <a:t>Page: </a:t>
            </a:r>
            <a:fld id="{256D3EEF-DE4E-429D-8EC4-DDC531AFF587}" type="slidenum">
              <a:rPr lang="en-US" sz="1000" smtClean="0"/>
              <a:pPr algn="r"/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INNOVATION INDEX COMPILATIONS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0" y="381000"/>
            <a:ext cx="32004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1447800"/>
            <a:ext cx="32004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4267200"/>
            <a:ext cx="350520" cy="15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2000" y="2514600"/>
            <a:ext cx="32004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2895600"/>
            <a:ext cx="228600" cy="920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z="1000" dirty="0" smtClean="0"/>
              <a:t>Page: </a:t>
            </a:r>
            <a:fld id="{256D3EEF-DE4E-429D-8EC4-DDC531AFF587}" type="slidenum">
              <a:rPr lang="en-US" sz="1000" smtClean="0"/>
              <a:pPr algn="r"/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GII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5638800" cy="6324600"/>
          </a:xfrm>
          <a:prstGeom prst="rect">
            <a:avLst/>
          </a:prstGeom>
          <a:solidFill>
            <a:srgbClr val="D7F3FF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585" y="335372"/>
            <a:ext cx="2179320" cy="1156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600" y="228600"/>
            <a:ext cx="457200" cy="307777"/>
          </a:xfrm>
          <a:prstGeom prst="rect">
            <a:avLst/>
          </a:prstGeom>
          <a:solidFill>
            <a:srgbClr val="FFB40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96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990600"/>
            <a:ext cx="457200" cy="307777"/>
          </a:xfrm>
          <a:prstGeom prst="rect">
            <a:avLst/>
          </a:prstGeom>
          <a:solidFill>
            <a:srgbClr val="FFB401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r>
              <a:rPr lang="en-US" dirty="0" smtClean="0"/>
              <a:t>49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752600"/>
            <a:ext cx="457200" cy="307777"/>
          </a:xfrm>
          <a:prstGeom prst="rect">
            <a:avLst/>
          </a:prstGeom>
          <a:solidFill>
            <a:srgbClr val="FFB401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76500" y="2654300"/>
            <a:ext cx="457200" cy="307777"/>
          </a:xfrm>
          <a:prstGeom prst="rect">
            <a:avLst/>
          </a:prstGeom>
          <a:solidFill>
            <a:srgbClr val="FFB401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28568" y="3426023"/>
            <a:ext cx="457200" cy="307777"/>
          </a:xfrm>
          <a:prstGeom prst="rect">
            <a:avLst/>
          </a:prstGeom>
          <a:solidFill>
            <a:srgbClr val="FFB401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r>
              <a:rPr lang="en-US" dirty="0" smtClean="0"/>
              <a:t>72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83991" y="4660940"/>
            <a:ext cx="457200" cy="307777"/>
          </a:xfrm>
          <a:prstGeom prst="rect">
            <a:avLst/>
          </a:prstGeom>
          <a:solidFill>
            <a:srgbClr val="FFB401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7230" y="6051946"/>
            <a:ext cx="457200" cy="307777"/>
          </a:xfrm>
          <a:prstGeom prst="rect">
            <a:avLst/>
          </a:prstGeom>
          <a:solidFill>
            <a:srgbClr val="FFB401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10233" y="5181600"/>
            <a:ext cx="4572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27400" y="1906488"/>
            <a:ext cx="457200" cy="307777"/>
          </a:xfrm>
          <a:prstGeom prst="rect">
            <a:avLst/>
          </a:prstGeom>
          <a:solidFill>
            <a:srgbClr val="D7F3FF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r>
              <a:rPr lang="en-US" dirty="0" smtClean="0"/>
              <a:t>62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91246" y="2909092"/>
            <a:ext cx="4572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r>
              <a:rPr lang="en-US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6000" y="6051946"/>
            <a:ext cx="344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Cornell University, INSEAD  &amp; WIPO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353972" y="4016336"/>
            <a:ext cx="2191177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Rankings of Turkey</a:t>
            </a:r>
          </a:p>
          <a:p>
            <a:r>
              <a:rPr lang="en-US" dirty="0" smtClean="0"/>
              <a:t>among 130 Countries</a:t>
            </a:r>
          </a:p>
          <a:p>
            <a:r>
              <a:rPr lang="en-US" dirty="0" smtClean="0"/>
              <a:t>GII= 43 </a:t>
            </a:r>
          </a:p>
          <a:p>
            <a:r>
              <a:rPr lang="en-US" dirty="0" smtClean="0"/>
              <a:t>Input = 62</a:t>
            </a:r>
          </a:p>
          <a:p>
            <a:r>
              <a:rPr lang="en-US" dirty="0" smtClean="0"/>
              <a:t>Output=  43</a:t>
            </a:r>
          </a:p>
          <a:p>
            <a:r>
              <a:rPr lang="en-US" dirty="0" smtClean="0"/>
              <a:t>KPI’s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4648200"/>
            <a:ext cx="394478" cy="3292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5248856"/>
            <a:ext cx="375281" cy="26617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4967547"/>
            <a:ext cx="375281" cy="266173"/>
          </a:xfrm>
          <a:prstGeom prst="rect">
            <a:avLst/>
          </a:prstGeom>
          <a:solidFill>
            <a:srgbClr val="D7F3FF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5525027"/>
            <a:ext cx="375281" cy="2661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lvl1pPr>
              <a:defRPr sz="1400"/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z="1000" dirty="0" smtClean="0"/>
              <a:t>Page: </a:t>
            </a:r>
            <a:fld id="{256D3EEF-DE4E-429D-8EC4-DDC531AFF587}" type="slidenum">
              <a:rPr lang="en-US" sz="1000" smtClean="0"/>
              <a:pPr algn="r"/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TURKEY STAND 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"/>
            <a:ext cx="5638800" cy="6096000"/>
          </a:xfrm>
          <a:prstGeom prst="rect">
            <a:avLst/>
          </a:prstGeom>
        </p:spPr>
      </p:pic>
      <p:sp>
        <p:nvSpPr>
          <p:cNvPr id="14" name="Notched Right Arrow 13"/>
          <p:cNvSpPr/>
          <p:nvPr/>
        </p:nvSpPr>
        <p:spPr>
          <a:xfrm>
            <a:off x="4724400" y="5486400"/>
            <a:ext cx="2057400" cy="381000"/>
          </a:xfrm>
          <a:prstGeom prst="notched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PPP </a:t>
            </a:r>
            <a:r>
              <a:rPr lang="en-US" sz="1200" dirty="0" err="1" smtClean="0">
                <a:solidFill>
                  <a:schemeClr val="tx1"/>
                </a:solidFill>
              </a:rPr>
              <a:t>adsted</a:t>
            </a:r>
            <a:r>
              <a:rPr lang="en-US" sz="1200" dirty="0" smtClean="0">
                <a:solidFill>
                  <a:schemeClr val="tx1"/>
                </a:solidFill>
              </a:rPr>
              <a:t> GDP per capita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Notched Right Arrow 14"/>
          <p:cNvSpPr/>
          <p:nvPr/>
        </p:nvSpPr>
        <p:spPr>
          <a:xfrm rot="16200000">
            <a:off x="990600" y="3886200"/>
            <a:ext cx="2057400" cy="381000"/>
          </a:xfrm>
          <a:prstGeom prst="notched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Score for Innovation index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z="1000" dirty="0" smtClean="0"/>
              <a:t>Page: </a:t>
            </a:r>
            <a:fld id="{256D3EEF-DE4E-429D-8EC4-DDC531AFF587}" type="slidenum">
              <a:rPr lang="en-US" sz="1000" smtClean="0"/>
              <a:pPr algn="r"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TURKEY STAND 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"/>
            <a:ext cx="5638800" cy="6096000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 rot="3475174">
            <a:off x="4024152" y="2971697"/>
            <a:ext cx="1143000" cy="609805"/>
          </a:xfrm>
          <a:prstGeom prst="notch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Turkey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029200" y="914400"/>
            <a:ext cx="76200" cy="5257800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6400" y="3808470"/>
            <a:ext cx="5105400" cy="1530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otched Right Arrow 13"/>
          <p:cNvSpPr/>
          <p:nvPr/>
        </p:nvSpPr>
        <p:spPr>
          <a:xfrm>
            <a:off x="4724400" y="5486400"/>
            <a:ext cx="2057400" cy="381000"/>
          </a:xfrm>
          <a:prstGeom prst="notched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PPP </a:t>
            </a:r>
            <a:r>
              <a:rPr lang="en-US" sz="1200" dirty="0" err="1" smtClean="0">
                <a:solidFill>
                  <a:schemeClr val="tx1"/>
                </a:solidFill>
              </a:rPr>
              <a:t>adsted</a:t>
            </a:r>
            <a:r>
              <a:rPr lang="en-US" sz="1200" dirty="0" smtClean="0">
                <a:solidFill>
                  <a:schemeClr val="tx1"/>
                </a:solidFill>
              </a:rPr>
              <a:t> GDP per capita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Notched Right Arrow 14"/>
          <p:cNvSpPr/>
          <p:nvPr/>
        </p:nvSpPr>
        <p:spPr>
          <a:xfrm rot="16200000">
            <a:off x="990600" y="3886200"/>
            <a:ext cx="2057400" cy="381000"/>
          </a:xfrm>
          <a:prstGeom prst="notched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Score for Innovation index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0010" y="1493417"/>
            <a:ext cx="2398670" cy="646331"/>
          </a:xfrm>
          <a:prstGeom prst="rect">
            <a:avLst/>
          </a:prstGeom>
          <a:solidFill>
            <a:srgbClr val="FFB40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Very </a:t>
            </a:r>
            <a:r>
              <a:rPr lang="en-US" smtClean="0"/>
              <a:t>Strong Correlation</a:t>
            </a:r>
          </a:p>
          <a:p>
            <a:r>
              <a:rPr lang="en-US" dirty="0" smtClean="0"/>
              <a:t>2X Innovation = 2X GDP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z="1000" dirty="0" smtClean="0"/>
              <a:t>Page: </a:t>
            </a:r>
            <a:fld id="{256D3EEF-DE4E-429D-8EC4-DDC531AFF587}" type="slidenum">
              <a:rPr lang="en-US" sz="1000" smtClean="0"/>
              <a:pPr algn="r"/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GII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9" y="1371600"/>
            <a:ext cx="2542154" cy="352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879" y="32814"/>
            <a:ext cx="4431191" cy="2677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792232"/>
            <a:ext cx="4060294" cy="3480252"/>
          </a:xfrm>
          <a:prstGeom prst="rect">
            <a:avLst/>
          </a:prstGeom>
        </p:spPr>
      </p:pic>
      <p:sp>
        <p:nvSpPr>
          <p:cNvPr id="10" name="Curved Left Arrow 9"/>
          <p:cNvSpPr/>
          <p:nvPr/>
        </p:nvSpPr>
        <p:spPr>
          <a:xfrm rot="13082319">
            <a:off x="1489071" y="354851"/>
            <a:ext cx="826454" cy="3775265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18873572" flipH="1">
            <a:off x="2879400" y="3886399"/>
            <a:ext cx="486428" cy="1814049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234177" y="486137"/>
            <a:ext cx="613458" cy="717630"/>
          </a:xfrm>
          <a:custGeom>
            <a:avLst/>
            <a:gdLst>
              <a:gd name="connsiteX0" fmla="*/ 451413 w 613458"/>
              <a:gd name="connsiteY0" fmla="*/ 0 h 717630"/>
              <a:gd name="connsiteX1" fmla="*/ 393539 w 613458"/>
              <a:gd name="connsiteY1" fmla="*/ 11574 h 717630"/>
              <a:gd name="connsiteX2" fmla="*/ 127322 w 613458"/>
              <a:gd name="connsiteY2" fmla="*/ 23149 h 717630"/>
              <a:gd name="connsiteX3" fmla="*/ 104172 w 613458"/>
              <a:gd name="connsiteY3" fmla="*/ 69448 h 717630"/>
              <a:gd name="connsiteX4" fmla="*/ 69448 w 613458"/>
              <a:gd name="connsiteY4" fmla="*/ 92597 h 717630"/>
              <a:gd name="connsiteX5" fmla="*/ 57874 w 613458"/>
              <a:gd name="connsiteY5" fmla="*/ 127321 h 717630"/>
              <a:gd name="connsiteX6" fmla="*/ 23150 w 613458"/>
              <a:gd name="connsiteY6" fmla="*/ 208344 h 717630"/>
              <a:gd name="connsiteX7" fmla="*/ 11575 w 613458"/>
              <a:gd name="connsiteY7" fmla="*/ 266217 h 717630"/>
              <a:gd name="connsiteX8" fmla="*/ 0 w 613458"/>
              <a:gd name="connsiteY8" fmla="*/ 312516 h 717630"/>
              <a:gd name="connsiteX9" fmla="*/ 11575 w 613458"/>
              <a:gd name="connsiteY9" fmla="*/ 462987 h 717630"/>
              <a:gd name="connsiteX10" fmla="*/ 23150 w 613458"/>
              <a:gd name="connsiteY10" fmla="*/ 520860 h 717630"/>
              <a:gd name="connsiteX11" fmla="*/ 46299 w 613458"/>
              <a:gd name="connsiteY11" fmla="*/ 544010 h 717630"/>
              <a:gd name="connsiteX12" fmla="*/ 57874 w 613458"/>
              <a:gd name="connsiteY12" fmla="*/ 578734 h 717630"/>
              <a:gd name="connsiteX13" fmla="*/ 173620 w 613458"/>
              <a:gd name="connsiteY13" fmla="*/ 682906 h 717630"/>
              <a:gd name="connsiteX14" fmla="*/ 219919 w 613458"/>
              <a:gd name="connsiteY14" fmla="*/ 694481 h 717630"/>
              <a:gd name="connsiteX15" fmla="*/ 289367 w 613458"/>
              <a:gd name="connsiteY15" fmla="*/ 717630 h 717630"/>
              <a:gd name="connsiteX16" fmla="*/ 405114 w 613458"/>
              <a:gd name="connsiteY16" fmla="*/ 706055 h 717630"/>
              <a:gd name="connsiteX17" fmla="*/ 474562 w 613458"/>
              <a:gd name="connsiteY17" fmla="*/ 636607 h 717630"/>
              <a:gd name="connsiteX18" fmla="*/ 497712 w 613458"/>
              <a:gd name="connsiteY18" fmla="*/ 613458 h 717630"/>
              <a:gd name="connsiteX19" fmla="*/ 555585 w 613458"/>
              <a:gd name="connsiteY19" fmla="*/ 567159 h 717630"/>
              <a:gd name="connsiteX20" fmla="*/ 578734 w 613458"/>
              <a:gd name="connsiteY20" fmla="*/ 520860 h 717630"/>
              <a:gd name="connsiteX21" fmla="*/ 590309 w 613458"/>
              <a:gd name="connsiteY21" fmla="*/ 439838 h 717630"/>
              <a:gd name="connsiteX22" fmla="*/ 601884 w 613458"/>
              <a:gd name="connsiteY22" fmla="*/ 393539 h 717630"/>
              <a:gd name="connsiteX23" fmla="*/ 613458 w 613458"/>
              <a:gd name="connsiteY23" fmla="*/ 289367 h 717630"/>
              <a:gd name="connsiteX24" fmla="*/ 601884 w 613458"/>
              <a:gd name="connsiteY24" fmla="*/ 127321 h 717630"/>
              <a:gd name="connsiteX25" fmla="*/ 567160 w 613458"/>
              <a:gd name="connsiteY25" fmla="*/ 104172 h 717630"/>
              <a:gd name="connsiteX26" fmla="*/ 520861 w 613458"/>
              <a:gd name="connsiteY26" fmla="*/ 92597 h 717630"/>
              <a:gd name="connsiteX27" fmla="*/ 451413 w 613458"/>
              <a:gd name="connsiteY27" fmla="*/ 69448 h 717630"/>
              <a:gd name="connsiteX28" fmla="*/ 393539 w 613458"/>
              <a:gd name="connsiteY28" fmla="*/ 57873 h 71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3458" h="717630">
                <a:moveTo>
                  <a:pt x="451413" y="0"/>
                </a:moveTo>
                <a:cubicBezTo>
                  <a:pt x="432122" y="3858"/>
                  <a:pt x="413162" y="10172"/>
                  <a:pt x="393539" y="11574"/>
                </a:cubicBezTo>
                <a:cubicBezTo>
                  <a:pt x="304942" y="17902"/>
                  <a:pt x="214420" y="5729"/>
                  <a:pt x="127322" y="23149"/>
                </a:cubicBezTo>
                <a:cubicBezTo>
                  <a:pt x="110402" y="26533"/>
                  <a:pt x="115218" y="56193"/>
                  <a:pt x="104172" y="69448"/>
                </a:cubicBezTo>
                <a:cubicBezTo>
                  <a:pt x="95266" y="80135"/>
                  <a:pt x="81023" y="84881"/>
                  <a:pt x="69448" y="92597"/>
                </a:cubicBezTo>
                <a:cubicBezTo>
                  <a:pt x="65590" y="104172"/>
                  <a:pt x="62680" y="116107"/>
                  <a:pt x="57874" y="127321"/>
                </a:cubicBezTo>
                <a:cubicBezTo>
                  <a:pt x="37994" y="173708"/>
                  <a:pt x="34010" y="164905"/>
                  <a:pt x="23150" y="208344"/>
                </a:cubicBezTo>
                <a:cubicBezTo>
                  <a:pt x="18379" y="227430"/>
                  <a:pt x="15843" y="247012"/>
                  <a:pt x="11575" y="266217"/>
                </a:cubicBezTo>
                <a:cubicBezTo>
                  <a:pt x="8124" y="281746"/>
                  <a:pt x="3858" y="297083"/>
                  <a:pt x="0" y="312516"/>
                </a:cubicBezTo>
                <a:cubicBezTo>
                  <a:pt x="3858" y="362673"/>
                  <a:pt x="6020" y="412990"/>
                  <a:pt x="11575" y="462987"/>
                </a:cubicBezTo>
                <a:cubicBezTo>
                  <a:pt x="13748" y="482540"/>
                  <a:pt x="15400" y="502778"/>
                  <a:pt x="23150" y="520860"/>
                </a:cubicBezTo>
                <a:cubicBezTo>
                  <a:pt x="27449" y="530890"/>
                  <a:pt x="38583" y="536293"/>
                  <a:pt x="46299" y="544010"/>
                </a:cubicBezTo>
                <a:cubicBezTo>
                  <a:pt x="50157" y="555585"/>
                  <a:pt x="50383" y="569103"/>
                  <a:pt x="57874" y="578734"/>
                </a:cubicBezTo>
                <a:cubicBezTo>
                  <a:pt x="71605" y="596389"/>
                  <a:pt x="142001" y="667096"/>
                  <a:pt x="173620" y="682906"/>
                </a:cubicBezTo>
                <a:cubicBezTo>
                  <a:pt x="187849" y="690020"/>
                  <a:pt x="204682" y="689910"/>
                  <a:pt x="219919" y="694481"/>
                </a:cubicBezTo>
                <a:cubicBezTo>
                  <a:pt x="243291" y="701493"/>
                  <a:pt x="289367" y="717630"/>
                  <a:pt x="289367" y="717630"/>
                </a:cubicBezTo>
                <a:cubicBezTo>
                  <a:pt x="327949" y="713772"/>
                  <a:pt x="369590" y="721597"/>
                  <a:pt x="405114" y="706055"/>
                </a:cubicBezTo>
                <a:cubicBezTo>
                  <a:pt x="435107" y="692933"/>
                  <a:pt x="451413" y="659756"/>
                  <a:pt x="474562" y="636607"/>
                </a:cubicBezTo>
                <a:cubicBezTo>
                  <a:pt x="482279" y="628891"/>
                  <a:pt x="488632" y="619511"/>
                  <a:pt x="497712" y="613458"/>
                </a:cubicBezTo>
                <a:cubicBezTo>
                  <a:pt x="516289" y="601074"/>
                  <a:pt x="542390" y="586953"/>
                  <a:pt x="555585" y="567159"/>
                </a:cubicBezTo>
                <a:cubicBezTo>
                  <a:pt x="565156" y="552802"/>
                  <a:pt x="571018" y="536293"/>
                  <a:pt x="578734" y="520860"/>
                </a:cubicBezTo>
                <a:cubicBezTo>
                  <a:pt x="582592" y="493853"/>
                  <a:pt x="585429" y="466679"/>
                  <a:pt x="590309" y="439838"/>
                </a:cubicBezTo>
                <a:cubicBezTo>
                  <a:pt x="593155" y="424187"/>
                  <a:pt x="599465" y="409262"/>
                  <a:pt x="601884" y="393539"/>
                </a:cubicBezTo>
                <a:cubicBezTo>
                  <a:pt x="607196" y="359008"/>
                  <a:pt x="609600" y="324091"/>
                  <a:pt x="613458" y="289367"/>
                </a:cubicBezTo>
                <a:cubicBezTo>
                  <a:pt x="609600" y="235352"/>
                  <a:pt x="615018" y="179857"/>
                  <a:pt x="601884" y="127321"/>
                </a:cubicBezTo>
                <a:cubicBezTo>
                  <a:pt x="598510" y="113825"/>
                  <a:pt x="579946" y="109652"/>
                  <a:pt x="567160" y="104172"/>
                </a:cubicBezTo>
                <a:cubicBezTo>
                  <a:pt x="552538" y="97906"/>
                  <a:pt x="536098" y="97168"/>
                  <a:pt x="520861" y="92597"/>
                </a:cubicBezTo>
                <a:cubicBezTo>
                  <a:pt x="497489" y="85585"/>
                  <a:pt x="475341" y="74234"/>
                  <a:pt x="451413" y="69448"/>
                </a:cubicBezTo>
                <a:lnTo>
                  <a:pt x="393539" y="5787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7720314" y="4731572"/>
            <a:ext cx="497754" cy="326565"/>
          </a:xfrm>
          <a:custGeom>
            <a:avLst/>
            <a:gdLst>
              <a:gd name="connsiteX0" fmla="*/ 381964 w 497754"/>
              <a:gd name="connsiteY0" fmla="*/ 25623 h 326565"/>
              <a:gd name="connsiteX1" fmla="*/ 11575 w 497754"/>
              <a:gd name="connsiteY1" fmla="*/ 106646 h 326565"/>
              <a:gd name="connsiteX2" fmla="*/ 0 w 497754"/>
              <a:gd name="connsiteY2" fmla="*/ 141370 h 326565"/>
              <a:gd name="connsiteX3" fmla="*/ 46299 w 497754"/>
              <a:gd name="connsiteY3" fmla="*/ 303415 h 326565"/>
              <a:gd name="connsiteX4" fmla="*/ 69448 w 497754"/>
              <a:gd name="connsiteY4" fmla="*/ 326565 h 326565"/>
              <a:gd name="connsiteX5" fmla="*/ 393539 w 497754"/>
              <a:gd name="connsiteY5" fmla="*/ 314990 h 326565"/>
              <a:gd name="connsiteX6" fmla="*/ 451413 w 497754"/>
              <a:gd name="connsiteY6" fmla="*/ 257117 h 326565"/>
              <a:gd name="connsiteX7" fmla="*/ 486137 w 497754"/>
              <a:gd name="connsiteY7" fmla="*/ 233967 h 326565"/>
              <a:gd name="connsiteX8" fmla="*/ 497711 w 497754"/>
              <a:gd name="connsiteY8" fmla="*/ 199243 h 326565"/>
              <a:gd name="connsiteX9" fmla="*/ 486137 w 497754"/>
              <a:gd name="connsiteY9" fmla="*/ 48772 h 326565"/>
              <a:gd name="connsiteX10" fmla="*/ 451413 w 497754"/>
              <a:gd name="connsiteY10" fmla="*/ 25623 h 326565"/>
              <a:gd name="connsiteX11" fmla="*/ 381964 w 497754"/>
              <a:gd name="connsiteY11" fmla="*/ 25623 h 3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7754" h="326565">
                <a:moveTo>
                  <a:pt x="381964" y="25623"/>
                </a:moveTo>
                <a:cubicBezTo>
                  <a:pt x="308658" y="39127"/>
                  <a:pt x="53313" y="-81180"/>
                  <a:pt x="11575" y="106646"/>
                </a:cubicBezTo>
                <a:cubicBezTo>
                  <a:pt x="8928" y="118556"/>
                  <a:pt x="3858" y="129795"/>
                  <a:pt x="0" y="141370"/>
                </a:cubicBezTo>
                <a:cubicBezTo>
                  <a:pt x="15648" y="329145"/>
                  <a:pt x="-27955" y="244011"/>
                  <a:pt x="46299" y="303415"/>
                </a:cubicBezTo>
                <a:cubicBezTo>
                  <a:pt x="54820" y="310232"/>
                  <a:pt x="61732" y="318848"/>
                  <a:pt x="69448" y="326565"/>
                </a:cubicBezTo>
                <a:cubicBezTo>
                  <a:pt x="177478" y="322707"/>
                  <a:pt x="285942" y="325403"/>
                  <a:pt x="393539" y="314990"/>
                </a:cubicBezTo>
                <a:cubicBezTo>
                  <a:pt x="427711" y="311683"/>
                  <a:pt x="432673" y="275857"/>
                  <a:pt x="451413" y="257117"/>
                </a:cubicBezTo>
                <a:cubicBezTo>
                  <a:pt x="461250" y="247280"/>
                  <a:pt x="474562" y="241684"/>
                  <a:pt x="486137" y="233967"/>
                </a:cubicBezTo>
                <a:cubicBezTo>
                  <a:pt x="489995" y="222392"/>
                  <a:pt x="497711" y="211444"/>
                  <a:pt x="497711" y="199243"/>
                </a:cubicBezTo>
                <a:cubicBezTo>
                  <a:pt x="497711" y="148938"/>
                  <a:pt x="499099" y="97379"/>
                  <a:pt x="486137" y="48772"/>
                </a:cubicBezTo>
                <a:cubicBezTo>
                  <a:pt x="482553" y="35331"/>
                  <a:pt x="463855" y="31844"/>
                  <a:pt x="451413" y="25623"/>
                </a:cubicBezTo>
                <a:cubicBezTo>
                  <a:pt x="411181" y="5507"/>
                  <a:pt x="455270" y="12119"/>
                  <a:pt x="381964" y="25623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7778187" y="5729369"/>
            <a:ext cx="420801" cy="254742"/>
          </a:xfrm>
          <a:custGeom>
            <a:avLst/>
            <a:gdLst>
              <a:gd name="connsiteX0" fmla="*/ 324091 w 420801"/>
              <a:gd name="connsiteY0" fmla="*/ 23249 h 254742"/>
              <a:gd name="connsiteX1" fmla="*/ 266218 w 420801"/>
              <a:gd name="connsiteY1" fmla="*/ 34823 h 254742"/>
              <a:gd name="connsiteX2" fmla="*/ 0 w 420801"/>
              <a:gd name="connsiteY2" fmla="*/ 69547 h 254742"/>
              <a:gd name="connsiteX3" fmla="*/ 11575 w 420801"/>
              <a:gd name="connsiteY3" fmla="*/ 208444 h 254742"/>
              <a:gd name="connsiteX4" fmla="*/ 81023 w 420801"/>
              <a:gd name="connsiteY4" fmla="*/ 254742 h 254742"/>
              <a:gd name="connsiteX5" fmla="*/ 312517 w 420801"/>
              <a:gd name="connsiteY5" fmla="*/ 243168 h 254742"/>
              <a:gd name="connsiteX6" fmla="*/ 347241 w 420801"/>
              <a:gd name="connsiteY6" fmla="*/ 231593 h 254742"/>
              <a:gd name="connsiteX7" fmla="*/ 381965 w 420801"/>
              <a:gd name="connsiteY7" fmla="*/ 208444 h 254742"/>
              <a:gd name="connsiteX8" fmla="*/ 416689 w 420801"/>
              <a:gd name="connsiteY8" fmla="*/ 173720 h 254742"/>
              <a:gd name="connsiteX9" fmla="*/ 358816 w 420801"/>
              <a:gd name="connsiteY9" fmla="*/ 99 h 254742"/>
              <a:gd name="connsiteX10" fmla="*/ 324091 w 420801"/>
              <a:gd name="connsiteY10" fmla="*/ 23249 h 2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801" h="254742">
                <a:moveTo>
                  <a:pt x="324091" y="23249"/>
                </a:moveTo>
                <a:cubicBezTo>
                  <a:pt x="308658" y="29036"/>
                  <a:pt x="285833" y="33314"/>
                  <a:pt x="266218" y="34823"/>
                </a:cubicBezTo>
                <a:cubicBezTo>
                  <a:pt x="4187" y="54979"/>
                  <a:pt x="81592" y="-12042"/>
                  <a:pt x="0" y="69547"/>
                </a:cubicBezTo>
                <a:cubicBezTo>
                  <a:pt x="3858" y="115846"/>
                  <a:pt x="-7047" y="165880"/>
                  <a:pt x="11575" y="208444"/>
                </a:cubicBezTo>
                <a:cubicBezTo>
                  <a:pt x="22727" y="233933"/>
                  <a:pt x="81023" y="254742"/>
                  <a:pt x="81023" y="254742"/>
                </a:cubicBezTo>
                <a:cubicBezTo>
                  <a:pt x="158188" y="250884"/>
                  <a:pt x="235546" y="249861"/>
                  <a:pt x="312517" y="243168"/>
                </a:cubicBezTo>
                <a:cubicBezTo>
                  <a:pt x="324672" y="242111"/>
                  <a:pt x="336328" y="237049"/>
                  <a:pt x="347241" y="231593"/>
                </a:cubicBezTo>
                <a:cubicBezTo>
                  <a:pt x="359683" y="225372"/>
                  <a:pt x="371278" y="217350"/>
                  <a:pt x="381965" y="208444"/>
                </a:cubicBezTo>
                <a:cubicBezTo>
                  <a:pt x="394540" y="197965"/>
                  <a:pt x="405114" y="185295"/>
                  <a:pt x="416689" y="173720"/>
                </a:cubicBezTo>
                <a:cubicBezTo>
                  <a:pt x="406582" y="32229"/>
                  <a:pt x="456886" y="14109"/>
                  <a:pt x="358816" y="99"/>
                </a:cubicBezTo>
                <a:cubicBezTo>
                  <a:pt x="347357" y="-1538"/>
                  <a:pt x="339524" y="17462"/>
                  <a:pt x="324091" y="2324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7268901" y="1473593"/>
            <a:ext cx="502391" cy="447804"/>
          </a:xfrm>
          <a:custGeom>
            <a:avLst/>
            <a:gdLst>
              <a:gd name="connsiteX0" fmla="*/ 462988 w 502391"/>
              <a:gd name="connsiteY0" fmla="*/ 216311 h 447804"/>
              <a:gd name="connsiteX1" fmla="*/ 451413 w 502391"/>
              <a:gd name="connsiteY1" fmla="*/ 65840 h 447804"/>
              <a:gd name="connsiteX2" fmla="*/ 138896 w 502391"/>
              <a:gd name="connsiteY2" fmla="*/ 42691 h 447804"/>
              <a:gd name="connsiteX3" fmla="*/ 92598 w 502391"/>
              <a:gd name="connsiteY3" fmla="*/ 65840 h 447804"/>
              <a:gd name="connsiteX4" fmla="*/ 69448 w 502391"/>
              <a:gd name="connsiteY4" fmla="*/ 100564 h 447804"/>
              <a:gd name="connsiteX5" fmla="*/ 34724 w 502391"/>
              <a:gd name="connsiteY5" fmla="*/ 135288 h 447804"/>
              <a:gd name="connsiteX6" fmla="*/ 0 w 502391"/>
              <a:gd name="connsiteY6" fmla="*/ 204736 h 447804"/>
              <a:gd name="connsiteX7" fmla="*/ 11575 w 502391"/>
              <a:gd name="connsiteY7" fmla="*/ 320483 h 447804"/>
              <a:gd name="connsiteX8" fmla="*/ 127322 w 502391"/>
              <a:gd name="connsiteY8" fmla="*/ 413080 h 447804"/>
              <a:gd name="connsiteX9" fmla="*/ 173621 w 502391"/>
              <a:gd name="connsiteY9" fmla="*/ 447804 h 447804"/>
              <a:gd name="connsiteX10" fmla="*/ 416689 w 502391"/>
              <a:gd name="connsiteY10" fmla="*/ 424655 h 447804"/>
              <a:gd name="connsiteX11" fmla="*/ 462988 w 502391"/>
              <a:gd name="connsiteY11" fmla="*/ 401506 h 447804"/>
              <a:gd name="connsiteX12" fmla="*/ 497712 w 502391"/>
              <a:gd name="connsiteY12" fmla="*/ 378356 h 447804"/>
              <a:gd name="connsiteX13" fmla="*/ 497712 w 502391"/>
              <a:gd name="connsiteY13" fmla="*/ 123713 h 44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2391" h="447804">
                <a:moveTo>
                  <a:pt x="462988" y="216311"/>
                </a:moveTo>
                <a:cubicBezTo>
                  <a:pt x="459130" y="166154"/>
                  <a:pt x="457653" y="115757"/>
                  <a:pt x="451413" y="65840"/>
                </a:cubicBezTo>
                <a:cubicBezTo>
                  <a:pt x="435038" y="-65157"/>
                  <a:pt x="230316" y="39175"/>
                  <a:pt x="138896" y="42691"/>
                </a:cubicBezTo>
                <a:cubicBezTo>
                  <a:pt x="123463" y="50407"/>
                  <a:pt x="105853" y="54794"/>
                  <a:pt x="92598" y="65840"/>
                </a:cubicBezTo>
                <a:cubicBezTo>
                  <a:pt x="81911" y="74746"/>
                  <a:pt x="78354" y="89877"/>
                  <a:pt x="69448" y="100564"/>
                </a:cubicBezTo>
                <a:cubicBezTo>
                  <a:pt x="58969" y="113139"/>
                  <a:pt x="45203" y="122713"/>
                  <a:pt x="34724" y="135288"/>
                </a:cubicBezTo>
                <a:cubicBezTo>
                  <a:pt x="9794" y="165204"/>
                  <a:pt x="11601" y="169935"/>
                  <a:pt x="0" y="204736"/>
                </a:cubicBezTo>
                <a:cubicBezTo>
                  <a:pt x="3858" y="243318"/>
                  <a:pt x="-3967" y="284959"/>
                  <a:pt x="11575" y="320483"/>
                </a:cubicBezTo>
                <a:cubicBezTo>
                  <a:pt x="40806" y="387297"/>
                  <a:pt x="79368" y="383109"/>
                  <a:pt x="127322" y="413080"/>
                </a:cubicBezTo>
                <a:cubicBezTo>
                  <a:pt x="143681" y="423304"/>
                  <a:pt x="158188" y="436229"/>
                  <a:pt x="173621" y="447804"/>
                </a:cubicBezTo>
                <a:cubicBezTo>
                  <a:pt x="254644" y="440088"/>
                  <a:pt x="336322" y="437514"/>
                  <a:pt x="416689" y="424655"/>
                </a:cubicBezTo>
                <a:cubicBezTo>
                  <a:pt x="433727" y="421929"/>
                  <a:pt x="448007" y="410067"/>
                  <a:pt x="462988" y="401506"/>
                </a:cubicBezTo>
                <a:cubicBezTo>
                  <a:pt x="475066" y="394604"/>
                  <a:pt x="495987" y="392160"/>
                  <a:pt x="497712" y="378356"/>
                </a:cubicBezTo>
                <a:cubicBezTo>
                  <a:pt x="508240" y="294130"/>
                  <a:pt x="497712" y="208594"/>
                  <a:pt x="497712" y="123713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z="1000" dirty="0" smtClean="0"/>
              <a:t>Page: </a:t>
            </a:r>
            <a:fld id="{256D3EEF-DE4E-429D-8EC4-DDC531AFF587}" type="slidenum">
              <a:rPr lang="en-US" sz="1000" smtClean="0"/>
              <a:pPr algn="r"/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S&amp;T AND INNOVATION INDEX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86" y="1447800"/>
            <a:ext cx="8135155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69695"/>
            <a:ext cx="5753100" cy="1358900"/>
          </a:xfrm>
          <a:prstGeom prst="rect">
            <a:avLst/>
          </a:prstGeom>
        </p:spPr>
      </p:pic>
      <p:sp>
        <p:nvSpPr>
          <p:cNvPr id="10" name="Notched Right Arrow 9"/>
          <p:cNvSpPr/>
          <p:nvPr/>
        </p:nvSpPr>
        <p:spPr>
          <a:xfrm rot="3475534">
            <a:off x="6019800" y="3124097"/>
            <a:ext cx="1143000" cy="609805"/>
          </a:xfrm>
          <a:prstGeom prst="notch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Turkey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78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z="1000" dirty="0" smtClean="0"/>
              <a:t>Page: </a:t>
            </a:r>
            <a:fld id="{256D3EEF-DE4E-429D-8EC4-DDC531AFF587}" type="slidenum">
              <a:rPr lang="en-US" sz="1000" smtClean="0"/>
              <a:pPr algn="r"/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HIGHLIGTS OF COMPOSITE INDEX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4950"/>
            <a:ext cx="2362200" cy="3593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62" y="334239"/>
            <a:ext cx="5602676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7" y="3533815"/>
            <a:ext cx="5580210" cy="1952585"/>
          </a:xfrm>
          <a:prstGeom prst="rect">
            <a:avLst/>
          </a:prstGeom>
        </p:spPr>
      </p:pic>
      <p:sp>
        <p:nvSpPr>
          <p:cNvPr id="10" name="Curved Left Arrow 9"/>
          <p:cNvSpPr/>
          <p:nvPr/>
        </p:nvSpPr>
        <p:spPr>
          <a:xfrm rot="13082319">
            <a:off x="1522007" y="-53699"/>
            <a:ext cx="644620" cy="2790816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7632560" flipH="1">
            <a:off x="1787621" y="3949216"/>
            <a:ext cx="431324" cy="1907769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920942" y="1263570"/>
            <a:ext cx="613458" cy="717630"/>
          </a:xfrm>
          <a:custGeom>
            <a:avLst/>
            <a:gdLst>
              <a:gd name="connsiteX0" fmla="*/ 451413 w 613458"/>
              <a:gd name="connsiteY0" fmla="*/ 0 h 717630"/>
              <a:gd name="connsiteX1" fmla="*/ 393539 w 613458"/>
              <a:gd name="connsiteY1" fmla="*/ 11574 h 717630"/>
              <a:gd name="connsiteX2" fmla="*/ 127322 w 613458"/>
              <a:gd name="connsiteY2" fmla="*/ 23149 h 717630"/>
              <a:gd name="connsiteX3" fmla="*/ 104172 w 613458"/>
              <a:gd name="connsiteY3" fmla="*/ 69448 h 717630"/>
              <a:gd name="connsiteX4" fmla="*/ 69448 w 613458"/>
              <a:gd name="connsiteY4" fmla="*/ 92597 h 717630"/>
              <a:gd name="connsiteX5" fmla="*/ 57874 w 613458"/>
              <a:gd name="connsiteY5" fmla="*/ 127321 h 717630"/>
              <a:gd name="connsiteX6" fmla="*/ 23150 w 613458"/>
              <a:gd name="connsiteY6" fmla="*/ 208344 h 717630"/>
              <a:gd name="connsiteX7" fmla="*/ 11575 w 613458"/>
              <a:gd name="connsiteY7" fmla="*/ 266217 h 717630"/>
              <a:gd name="connsiteX8" fmla="*/ 0 w 613458"/>
              <a:gd name="connsiteY8" fmla="*/ 312516 h 717630"/>
              <a:gd name="connsiteX9" fmla="*/ 11575 w 613458"/>
              <a:gd name="connsiteY9" fmla="*/ 462987 h 717630"/>
              <a:gd name="connsiteX10" fmla="*/ 23150 w 613458"/>
              <a:gd name="connsiteY10" fmla="*/ 520860 h 717630"/>
              <a:gd name="connsiteX11" fmla="*/ 46299 w 613458"/>
              <a:gd name="connsiteY11" fmla="*/ 544010 h 717630"/>
              <a:gd name="connsiteX12" fmla="*/ 57874 w 613458"/>
              <a:gd name="connsiteY12" fmla="*/ 578734 h 717630"/>
              <a:gd name="connsiteX13" fmla="*/ 173620 w 613458"/>
              <a:gd name="connsiteY13" fmla="*/ 682906 h 717630"/>
              <a:gd name="connsiteX14" fmla="*/ 219919 w 613458"/>
              <a:gd name="connsiteY14" fmla="*/ 694481 h 717630"/>
              <a:gd name="connsiteX15" fmla="*/ 289367 w 613458"/>
              <a:gd name="connsiteY15" fmla="*/ 717630 h 717630"/>
              <a:gd name="connsiteX16" fmla="*/ 405114 w 613458"/>
              <a:gd name="connsiteY16" fmla="*/ 706055 h 717630"/>
              <a:gd name="connsiteX17" fmla="*/ 474562 w 613458"/>
              <a:gd name="connsiteY17" fmla="*/ 636607 h 717630"/>
              <a:gd name="connsiteX18" fmla="*/ 497712 w 613458"/>
              <a:gd name="connsiteY18" fmla="*/ 613458 h 717630"/>
              <a:gd name="connsiteX19" fmla="*/ 555585 w 613458"/>
              <a:gd name="connsiteY19" fmla="*/ 567159 h 717630"/>
              <a:gd name="connsiteX20" fmla="*/ 578734 w 613458"/>
              <a:gd name="connsiteY20" fmla="*/ 520860 h 717630"/>
              <a:gd name="connsiteX21" fmla="*/ 590309 w 613458"/>
              <a:gd name="connsiteY21" fmla="*/ 439838 h 717630"/>
              <a:gd name="connsiteX22" fmla="*/ 601884 w 613458"/>
              <a:gd name="connsiteY22" fmla="*/ 393539 h 717630"/>
              <a:gd name="connsiteX23" fmla="*/ 613458 w 613458"/>
              <a:gd name="connsiteY23" fmla="*/ 289367 h 717630"/>
              <a:gd name="connsiteX24" fmla="*/ 601884 w 613458"/>
              <a:gd name="connsiteY24" fmla="*/ 127321 h 717630"/>
              <a:gd name="connsiteX25" fmla="*/ 567160 w 613458"/>
              <a:gd name="connsiteY25" fmla="*/ 104172 h 717630"/>
              <a:gd name="connsiteX26" fmla="*/ 520861 w 613458"/>
              <a:gd name="connsiteY26" fmla="*/ 92597 h 717630"/>
              <a:gd name="connsiteX27" fmla="*/ 451413 w 613458"/>
              <a:gd name="connsiteY27" fmla="*/ 69448 h 717630"/>
              <a:gd name="connsiteX28" fmla="*/ 393539 w 613458"/>
              <a:gd name="connsiteY28" fmla="*/ 57873 h 71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3458" h="717630">
                <a:moveTo>
                  <a:pt x="451413" y="0"/>
                </a:moveTo>
                <a:cubicBezTo>
                  <a:pt x="432122" y="3858"/>
                  <a:pt x="413162" y="10172"/>
                  <a:pt x="393539" y="11574"/>
                </a:cubicBezTo>
                <a:cubicBezTo>
                  <a:pt x="304942" y="17902"/>
                  <a:pt x="214420" y="5729"/>
                  <a:pt x="127322" y="23149"/>
                </a:cubicBezTo>
                <a:cubicBezTo>
                  <a:pt x="110402" y="26533"/>
                  <a:pt x="115218" y="56193"/>
                  <a:pt x="104172" y="69448"/>
                </a:cubicBezTo>
                <a:cubicBezTo>
                  <a:pt x="95266" y="80135"/>
                  <a:pt x="81023" y="84881"/>
                  <a:pt x="69448" y="92597"/>
                </a:cubicBezTo>
                <a:cubicBezTo>
                  <a:pt x="65590" y="104172"/>
                  <a:pt x="62680" y="116107"/>
                  <a:pt x="57874" y="127321"/>
                </a:cubicBezTo>
                <a:cubicBezTo>
                  <a:pt x="37994" y="173708"/>
                  <a:pt x="34010" y="164905"/>
                  <a:pt x="23150" y="208344"/>
                </a:cubicBezTo>
                <a:cubicBezTo>
                  <a:pt x="18379" y="227430"/>
                  <a:pt x="15843" y="247012"/>
                  <a:pt x="11575" y="266217"/>
                </a:cubicBezTo>
                <a:cubicBezTo>
                  <a:pt x="8124" y="281746"/>
                  <a:pt x="3858" y="297083"/>
                  <a:pt x="0" y="312516"/>
                </a:cubicBezTo>
                <a:cubicBezTo>
                  <a:pt x="3858" y="362673"/>
                  <a:pt x="6020" y="412990"/>
                  <a:pt x="11575" y="462987"/>
                </a:cubicBezTo>
                <a:cubicBezTo>
                  <a:pt x="13748" y="482540"/>
                  <a:pt x="15400" y="502778"/>
                  <a:pt x="23150" y="520860"/>
                </a:cubicBezTo>
                <a:cubicBezTo>
                  <a:pt x="27449" y="530890"/>
                  <a:pt x="38583" y="536293"/>
                  <a:pt x="46299" y="544010"/>
                </a:cubicBezTo>
                <a:cubicBezTo>
                  <a:pt x="50157" y="555585"/>
                  <a:pt x="50383" y="569103"/>
                  <a:pt x="57874" y="578734"/>
                </a:cubicBezTo>
                <a:cubicBezTo>
                  <a:pt x="71605" y="596389"/>
                  <a:pt x="142001" y="667096"/>
                  <a:pt x="173620" y="682906"/>
                </a:cubicBezTo>
                <a:cubicBezTo>
                  <a:pt x="187849" y="690020"/>
                  <a:pt x="204682" y="689910"/>
                  <a:pt x="219919" y="694481"/>
                </a:cubicBezTo>
                <a:cubicBezTo>
                  <a:pt x="243291" y="701493"/>
                  <a:pt x="289367" y="717630"/>
                  <a:pt x="289367" y="717630"/>
                </a:cubicBezTo>
                <a:cubicBezTo>
                  <a:pt x="327949" y="713772"/>
                  <a:pt x="369590" y="721597"/>
                  <a:pt x="405114" y="706055"/>
                </a:cubicBezTo>
                <a:cubicBezTo>
                  <a:pt x="435107" y="692933"/>
                  <a:pt x="451413" y="659756"/>
                  <a:pt x="474562" y="636607"/>
                </a:cubicBezTo>
                <a:cubicBezTo>
                  <a:pt x="482279" y="628891"/>
                  <a:pt x="488632" y="619511"/>
                  <a:pt x="497712" y="613458"/>
                </a:cubicBezTo>
                <a:cubicBezTo>
                  <a:pt x="516289" y="601074"/>
                  <a:pt x="542390" y="586953"/>
                  <a:pt x="555585" y="567159"/>
                </a:cubicBezTo>
                <a:cubicBezTo>
                  <a:pt x="565156" y="552802"/>
                  <a:pt x="571018" y="536293"/>
                  <a:pt x="578734" y="520860"/>
                </a:cubicBezTo>
                <a:cubicBezTo>
                  <a:pt x="582592" y="493853"/>
                  <a:pt x="585429" y="466679"/>
                  <a:pt x="590309" y="439838"/>
                </a:cubicBezTo>
                <a:cubicBezTo>
                  <a:pt x="593155" y="424187"/>
                  <a:pt x="599465" y="409262"/>
                  <a:pt x="601884" y="393539"/>
                </a:cubicBezTo>
                <a:cubicBezTo>
                  <a:pt x="607196" y="359008"/>
                  <a:pt x="609600" y="324091"/>
                  <a:pt x="613458" y="289367"/>
                </a:cubicBezTo>
                <a:cubicBezTo>
                  <a:pt x="609600" y="235352"/>
                  <a:pt x="615018" y="179857"/>
                  <a:pt x="601884" y="127321"/>
                </a:cubicBezTo>
                <a:cubicBezTo>
                  <a:pt x="598510" y="113825"/>
                  <a:pt x="579946" y="109652"/>
                  <a:pt x="567160" y="104172"/>
                </a:cubicBezTo>
                <a:cubicBezTo>
                  <a:pt x="552538" y="97906"/>
                  <a:pt x="536098" y="97168"/>
                  <a:pt x="520861" y="92597"/>
                </a:cubicBezTo>
                <a:cubicBezTo>
                  <a:pt x="497489" y="85585"/>
                  <a:pt x="475341" y="74234"/>
                  <a:pt x="451413" y="69448"/>
                </a:cubicBezTo>
                <a:lnTo>
                  <a:pt x="393539" y="5787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7960446" y="3712035"/>
            <a:ext cx="497754" cy="859965"/>
          </a:xfrm>
          <a:custGeom>
            <a:avLst/>
            <a:gdLst>
              <a:gd name="connsiteX0" fmla="*/ 381964 w 497754"/>
              <a:gd name="connsiteY0" fmla="*/ 25623 h 326565"/>
              <a:gd name="connsiteX1" fmla="*/ 11575 w 497754"/>
              <a:gd name="connsiteY1" fmla="*/ 106646 h 326565"/>
              <a:gd name="connsiteX2" fmla="*/ 0 w 497754"/>
              <a:gd name="connsiteY2" fmla="*/ 141370 h 326565"/>
              <a:gd name="connsiteX3" fmla="*/ 46299 w 497754"/>
              <a:gd name="connsiteY3" fmla="*/ 303415 h 326565"/>
              <a:gd name="connsiteX4" fmla="*/ 69448 w 497754"/>
              <a:gd name="connsiteY4" fmla="*/ 326565 h 326565"/>
              <a:gd name="connsiteX5" fmla="*/ 393539 w 497754"/>
              <a:gd name="connsiteY5" fmla="*/ 314990 h 326565"/>
              <a:gd name="connsiteX6" fmla="*/ 451413 w 497754"/>
              <a:gd name="connsiteY6" fmla="*/ 257117 h 326565"/>
              <a:gd name="connsiteX7" fmla="*/ 486137 w 497754"/>
              <a:gd name="connsiteY7" fmla="*/ 233967 h 326565"/>
              <a:gd name="connsiteX8" fmla="*/ 497711 w 497754"/>
              <a:gd name="connsiteY8" fmla="*/ 199243 h 326565"/>
              <a:gd name="connsiteX9" fmla="*/ 486137 w 497754"/>
              <a:gd name="connsiteY9" fmla="*/ 48772 h 326565"/>
              <a:gd name="connsiteX10" fmla="*/ 451413 w 497754"/>
              <a:gd name="connsiteY10" fmla="*/ 25623 h 326565"/>
              <a:gd name="connsiteX11" fmla="*/ 381964 w 497754"/>
              <a:gd name="connsiteY11" fmla="*/ 25623 h 3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7754" h="326565">
                <a:moveTo>
                  <a:pt x="381964" y="25623"/>
                </a:moveTo>
                <a:cubicBezTo>
                  <a:pt x="308658" y="39127"/>
                  <a:pt x="53313" y="-81180"/>
                  <a:pt x="11575" y="106646"/>
                </a:cubicBezTo>
                <a:cubicBezTo>
                  <a:pt x="8928" y="118556"/>
                  <a:pt x="3858" y="129795"/>
                  <a:pt x="0" y="141370"/>
                </a:cubicBezTo>
                <a:cubicBezTo>
                  <a:pt x="15648" y="329145"/>
                  <a:pt x="-27955" y="244011"/>
                  <a:pt x="46299" y="303415"/>
                </a:cubicBezTo>
                <a:cubicBezTo>
                  <a:pt x="54820" y="310232"/>
                  <a:pt x="61732" y="318848"/>
                  <a:pt x="69448" y="326565"/>
                </a:cubicBezTo>
                <a:cubicBezTo>
                  <a:pt x="177478" y="322707"/>
                  <a:pt x="285942" y="325403"/>
                  <a:pt x="393539" y="314990"/>
                </a:cubicBezTo>
                <a:cubicBezTo>
                  <a:pt x="427711" y="311683"/>
                  <a:pt x="432673" y="275857"/>
                  <a:pt x="451413" y="257117"/>
                </a:cubicBezTo>
                <a:cubicBezTo>
                  <a:pt x="461250" y="247280"/>
                  <a:pt x="474562" y="241684"/>
                  <a:pt x="486137" y="233967"/>
                </a:cubicBezTo>
                <a:cubicBezTo>
                  <a:pt x="489995" y="222392"/>
                  <a:pt x="497711" y="211444"/>
                  <a:pt x="497711" y="199243"/>
                </a:cubicBezTo>
                <a:cubicBezTo>
                  <a:pt x="497711" y="148938"/>
                  <a:pt x="499099" y="97379"/>
                  <a:pt x="486137" y="48772"/>
                </a:cubicBezTo>
                <a:cubicBezTo>
                  <a:pt x="482553" y="35331"/>
                  <a:pt x="463855" y="31844"/>
                  <a:pt x="451413" y="25623"/>
                </a:cubicBezTo>
                <a:cubicBezTo>
                  <a:pt x="411181" y="5507"/>
                  <a:pt x="455270" y="12119"/>
                  <a:pt x="381964" y="25623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8007835" y="590210"/>
            <a:ext cx="420801" cy="254742"/>
          </a:xfrm>
          <a:custGeom>
            <a:avLst/>
            <a:gdLst>
              <a:gd name="connsiteX0" fmla="*/ 324091 w 420801"/>
              <a:gd name="connsiteY0" fmla="*/ 23249 h 254742"/>
              <a:gd name="connsiteX1" fmla="*/ 266218 w 420801"/>
              <a:gd name="connsiteY1" fmla="*/ 34823 h 254742"/>
              <a:gd name="connsiteX2" fmla="*/ 0 w 420801"/>
              <a:gd name="connsiteY2" fmla="*/ 69547 h 254742"/>
              <a:gd name="connsiteX3" fmla="*/ 11575 w 420801"/>
              <a:gd name="connsiteY3" fmla="*/ 208444 h 254742"/>
              <a:gd name="connsiteX4" fmla="*/ 81023 w 420801"/>
              <a:gd name="connsiteY4" fmla="*/ 254742 h 254742"/>
              <a:gd name="connsiteX5" fmla="*/ 312517 w 420801"/>
              <a:gd name="connsiteY5" fmla="*/ 243168 h 254742"/>
              <a:gd name="connsiteX6" fmla="*/ 347241 w 420801"/>
              <a:gd name="connsiteY6" fmla="*/ 231593 h 254742"/>
              <a:gd name="connsiteX7" fmla="*/ 381965 w 420801"/>
              <a:gd name="connsiteY7" fmla="*/ 208444 h 254742"/>
              <a:gd name="connsiteX8" fmla="*/ 416689 w 420801"/>
              <a:gd name="connsiteY8" fmla="*/ 173720 h 254742"/>
              <a:gd name="connsiteX9" fmla="*/ 358816 w 420801"/>
              <a:gd name="connsiteY9" fmla="*/ 99 h 254742"/>
              <a:gd name="connsiteX10" fmla="*/ 324091 w 420801"/>
              <a:gd name="connsiteY10" fmla="*/ 23249 h 2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801" h="254742">
                <a:moveTo>
                  <a:pt x="324091" y="23249"/>
                </a:moveTo>
                <a:cubicBezTo>
                  <a:pt x="308658" y="29036"/>
                  <a:pt x="285833" y="33314"/>
                  <a:pt x="266218" y="34823"/>
                </a:cubicBezTo>
                <a:cubicBezTo>
                  <a:pt x="4187" y="54979"/>
                  <a:pt x="81592" y="-12042"/>
                  <a:pt x="0" y="69547"/>
                </a:cubicBezTo>
                <a:cubicBezTo>
                  <a:pt x="3858" y="115846"/>
                  <a:pt x="-7047" y="165880"/>
                  <a:pt x="11575" y="208444"/>
                </a:cubicBezTo>
                <a:cubicBezTo>
                  <a:pt x="22727" y="233933"/>
                  <a:pt x="81023" y="254742"/>
                  <a:pt x="81023" y="254742"/>
                </a:cubicBezTo>
                <a:cubicBezTo>
                  <a:pt x="158188" y="250884"/>
                  <a:pt x="235546" y="249861"/>
                  <a:pt x="312517" y="243168"/>
                </a:cubicBezTo>
                <a:cubicBezTo>
                  <a:pt x="324672" y="242111"/>
                  <a:pt x="336328" y="237049"/>
                  <a:pt x="347241" y="231593"/>
                </a:cubicBezTo>
                <a:cubicBezTo>
                  <a:pt x="359683" y="225372"/>
                  <a:pt x="371278" y="217350"/>
                  <a:pt x="381965" y="208444"/>
                </a:cubicBezTo>
                <a:cubicBezTo>
                  <a:pt x="394540" y="197965"/>
                  <a:pt x="405114" y="185295"/>
                  <a:pt x="416689" y="173720"/>
                </a:cubicBezTo>
                <a:cubicBezTo>
                  <a:pt x="406582" y="32229"/>
                  <a:pt x="456886" y="14109"/>
                  <a:pt x="358816" y="99"/>
                </a:cubicBezTo>
                <a:cubicBezTo>
                  <a:pt x="347357" y="-1538"/>
                  <a:pt x="339524" y="17462"/>
                  <a:pt x="324091" y="2324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448493" y="100429"/>
            <a:ext cx="3884506" cy="6055323"/>
          </a:xfrm>
          <a:prstGeom prst="rect">
            <a:avLst/>
          </a:prstGeom>
          <a:solidFill>
            <a:schemeClr val="bg1"/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19057" y="116877"/>
            <a:ext cx="3884506" cy="6055323"/>
          </a:xfrm>
          <a:prstGeom prst="rect">
            <a:avLst/>
          </a:prstGeom>
          <a:solidFill>
            <a:schemeClr val="bg1"/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z="1000" dirty="0" smtClean="0"/>
              <a:t>Page: </a:t>
            </a:r>
            <a:fld id="{256D3EEF-DE4E-429D-8EC4-DDC531AFF587}" type="slidenum">
              <a:rPr lang="en-US" sz="1000" smtClean="0"/>
              <a:pPr algn="r"/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STRENGTS AND WEAKNESS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84" y="675882"/>
            <a:ext cx="3500934" cy="892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GERD % of GDP</a:t>
            </a:r>
            <a:endParaRPr lang="en-US" sz="1600" b="1" dirty="0" smtClean="0"/>
          </a:p>
          <a:p>
            <a:r>
              <a:rPr lang="en-US" sz="1400" i="1" dirty="0"/>
              <a:t>Size of the economy requires more </a:t>
            </a:r>
            <a:r>
              <a:rPr lang="en-US" sz="1400" i="1" dirty="0" smtClean="0"/>
              <a:t>R&amp;D </a:t>
            </a:r>
            <a:r>
              <a:rPr lang="en-US" sz="1400" i="1" dirty="0"/>
              <a:t>Funding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8166" y="1592548"/>
            <a:ext cx="3500934" cy="104644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Opportunity Driven Entrepreneur activity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Ranked  4 / over 35 OECD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84" y="1673555"/>
            <a:ext cx="3500934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lvl1pPr>
              <a:defRPr sz="2400" b="1"/>
            </a:lvl1pPr>
            <a:extLst/>
          </a:lstStyle>
          <a:p>
            <a:r>
              <a:rPr lang="en-US" dirty="0" smtClean="0"/>
              <a:t>BERD % of GDP </a:t>
            </a:r>
            <a:endParaRPr lang="en-US" dirty="0"/>
          </a:p>
          <a:p>
            <a:r>
              <a:rPr lang="en-US" sz="1400" b="0" i="1" dirty="0"/>
              <a:t>Participation to R&amp;D by Business is LOW..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7364" y="2716574"/>
            <a:ext cx="3500934" cy="104644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BERD financed by Government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Number 5 in the OECD countries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232969"/>
            <a:ext cx="2656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Relative Weakness  ! ! !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31506" y="240993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Relative Strengths  ! ! !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38166" y="641103"/>
            <a:ext cx="3500934" cy="8925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GERD Volume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Absolute amount of RD spending is not BAD at all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84" y="2487260"/>
            <a:ext cx="3500934" cy="892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lvl1pPr>
              <a:defRPr sz="2400" b="1"/>
            </a:lvl1pPr>
            <a:extLst/>
          </a:lstStyle>
          <a:p>
            <a:r>
              <a:rPr lang="en-US" dirty="0" smtClean="0"/>
              <a:t>Access to Funding</a:t>
            </a:r>
            <a:endParaRPr lang="en-US" dirty="0"/>
          </a:p>
          <a:p>
            <a:r>
              <a:rPr lang="en-US" sz="1400" b="0" i="1" dirty="0" smtClean="0"/>
              <a:t>Market sophistication very low, non existing venture capital activity.</a:t>
            </a:r>
            <a:endParaRPr lang="en-US" sz="1400" b="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02984" y="3502540"/>
            <a:ext cx="3500934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lvl1pPr>
              <a:defRPr sz="2400" b="1"/>
            </a:lvl1pPr>
            <a:extLst/>
          </a:lstStyle>
          <a:p>
            <a:r>
              <a:rPr lang="en-US" dirty="0" smtClean="0"/>
              <a:t>Market Capitalization</a:t>
            </a:r>
          </a:p>
          <a:p>
            <a:r>
              <a:rPr lang="en-US" sz="1400" b="0" i="1" dirty="0" smtClean="0"/>
              <a:t>Market value very LOW ! </a:t>
            </a:r>
            <a:endParaRPr lang="en-US" sz="1400" b="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2984" y="4275892"/>
            <a:ext cx="3500934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lvl1pPr>
              <a:defRPr sz="2400" b="1"/>
            </a:lvl1pPr>
            <a:extLst/>
          </a:lstStyle>
          <a:p>
            <a:r>
              <a:rPr lang="en-US" dirty="0" smtClean="0"/>
              <a:t>ICT service / Tech exports</a:t>
            </a:r>
          </a:p>
          <a:p>
            <a:r>
              <a:rPr lang="en-US" sz="1400" b="0" i="1" dirty="0" smtClean="0"/>
              <a:t>Ranked </a:t>
            </a:r>
            <a:r>
              <a:rPr lang="en-US" sz="1400" b="0" i="1" dirty="0"/>
              <a:t>122 over 130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57364" y="3886200"/>
            <a:ext cx="3500934" cy="8925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Total Researchers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Ranked 10 / over 35 OECD countries, albeit low citations and patents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7427" y="5995957"/>
            <a:ext cx="335987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Monetary </a:t>
            </a:r>
            <a:r>
              <a:rPr lang="en-US" sz="1200" i="1" smtClean="0"/>
              <a:t>data ($) PPP </a:t>
            </a:r>
            <a:r>
              <a:rPr lang="en-US" sz="1200" i="1" dirty="0" smtClean="0"/>
              <a:t>adjusted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6845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 Book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0</TotalTime>
  <Words>503</Words>
  <Application>Microsoft Macintosh PowerPoint</Application>
  <PresentationFormat>On-screen Show (4:3)</PresentationFormat>
  <Paragraphs>114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Narrow</vt:lpstr>
      <vt:lpstr>Arial Narrow Bold</vt:lpstr>
      <vt:lpstr>Arial Narrow Bold Italic</vt:lpstr>
      <vt:lpstr>Calibri</vt:lpstr>
      <vt:lpstr>Arial</vt:lpstr>
      <vt:lpstr>Pitch Book</vt:lpstr>
      <vt:lpstr>PowerPoint Presentation</vt:lpstr>
      <vt:lpstr>GLOBAL INNOVATION INDEX COMPILATIONS</vt:lpstr>
      <vt:lpstr>GII </vt:lpstr>
      <vt:lpstr>WHERE DOES TURKEY STAND ?</vt:lpstr>
      <vt:lpstr>WHERE DOES TURKEY STAND ?</vt:lpstr>
      <vt:lpstr>HIGHLIGHTS OF GII</vt:lpstr>
      <vt:lpstr>COMPOSITE S&amp;T AND INNOVATION INDEX</vt:lpstr>
      <vt:lpstr>HIGHLIGTS OF COMPOSITE INDEX</vt:lpstr>
      <vt:lpstr>RELATIVE STRENGTS AND WEAKNESS </vt:lpstr>
      <vt:lpstr>WHAT ARE WE MISSING IN THIS GLOBAL GAME 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2019-04-28T11:42:10Z</cp:lastPrinted>
  <dcterms:created xsi:type="dcterms:W3CDTF">2010-04-19T20:44:32Z</dcterms:created>
  <dcterms:modified xsi:type="dcterms:W3CDTF">2019-04-28T20:04:42Z</dcterms:modified>
</cp:coreProperties>
</file>